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5"/>
  </p:notesMasterIdLst>
  <p:handoutMasterIdLst>
    <p:handoutMasterId r:id="rId26"/>
  </p:handoutMasterIdLst>
  <p:sldIdLst>
    <p:sldId id="659" r:id="rId3"/>
    <p:sldId id="710" r:id="rId4"/>
    <p:sldId id="724" r:id="rId5"/>
    <p:sldId id="711" r:id="rId6"/>
    <p:sldId id="722" r:id="rId7"/>
    <p:sldId id="723" r:id="rId8"/>
    <p:sldId id="712" r:id="rId9"/>
    <p:sldId id="677" r:id="rId10"/>
    <p:sldId id="721" r:id="rId11"/>
    <p:sldId id="725" r:id="rId12"/>
    <p:sldId id="726" r:id="rId13"/>
    <p:sldId id="727" r:id="rId14"/>
    <p:sldId id="713" r:id="rId15"/>
    <p:sldId id="695" r:id="rId16"/>
    <p:sldId id="715" r:id="rId17"/>
    <p:sldId id="696" r:id="rId18"/>
    <p:sldId id="716" r:id="rId19"/>
    <p:sldId id="697" r:id="rId20"/>
    <p:sldId id="700" r:id="rId21"/>
    <p:sldId id="718" r:id="rId22"/>
    <p:sldId id="681" r:id="rId23"/>
    <p:sldId id="664" r:id="rId24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1219"/>
    <a:srgbClr val="ADC94B"/>
    <a:srgbClr val="6B7479"/>
    <a:srgbClr val="7BA93E"/>
    <a:srgbClr val="E52D2D"/>
    <a:srgbClr val="99CCFF"/>
    <a:srgbClr val="CCFFCC"/>
    <a:srgbClr val="00FFCC"/>
    <a:srgbClr val="FFCC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7" autoAdjust="0"/>
    <p:restoredTop sz="85769" autoAdjust="0"/>
  </p:normalViewPr>
  <p:slideViewPr>
    <p:cSldViewPr>
      <p:cViewPr varScale="1">
        <p:scale>
          <a:sx n="104" d="100"/>
          <a:sy n="104" d="100"/>
        </p:scale>
        <p:origin x="163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178" y="-78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Feuille_de_calcul_Microsoft_Excel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Feuille_de_calcul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fr-FR" sz="1600" cap="all" dirty="0" smtClean="0">
                <a:solidFill>
                  <a:srgbClr val="7BA93E"/>
                </a:solidFill>
              </a:rPr>
              <a:t>15-17</a:t>
            </a:r>
            <a:r>
              <a:rPr lang="fr-FR" sz="1600" cap="all" baseline="0" dirty="0" smtClean="0">
                <a:solidFill>
                  <a:srgbClr val="7BA93E"/>
                </a:solidFill>
              </a:rPr>
              <a:t> </a:t>
            </a:r>
            <a:r>
              <a:rPr lang="fr-FR" sz="1600" cap="all" dirty="0" smtClean="0">
                <a:solidFill>
                  <a:srgbClr val="7BA93E"/>
                </a:solidFill>
              </a:rPr>
              <a:t>ans</a:t>
            </a:r>
            <a:endParaRPr lang="fr-FR" sz="1600" cap="all" dirty="0">
              <a:solidFill>
                <a:srgbClr val="7BA93E"/>
              </a:solidFill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15 ans</c:v>
                </c:pt>
              </c:strCache>
            </c:strRef>
          </c:tx>
          <c:spPr>
            <a:solidFill>
              <a:srgbClr val="00A0E4"/>
            </a:solidFill>
          </c:spPr>
          <c:dPt>
            <c:idx val="0"/>
            <c:bubble3D val="0"/>
            <c:explosion val="28"/>
            <c:spPr>
              <a:gradFill flip="none" rotWithShape="1">
                <a:gsLst>
                  <a:gs pos="0">
                    <a:srgbClr val="7BA93E"/>
                  </a:gs>
                  <a:gs pos="100000">
                    <a:srgbClr val="ADC94B"/>
                  </a:gs>
                </a:gsLst>
                <a:lin ang="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01-9560-419E-93BD-D5A0F0E7ED79}"/>
              </c:ext>
            </c:extLst>
          </c:dPt>
          <c:dPt>
            <c:idx val="1"/>
            <c:bubble3D val="0"/>
            <c:spPr>
              <a:solidFill>
                <a:srgbClr val="6B7479"/>
              </a:solidFill>
            </c:spPr>
            <c:extLst>
              <c:ext xmlns:c16="http://schemas.microsoft.com/office/drawing/2014/chart" uri="{C3380CC4-5D6E-409C-BE32-E72D297353CC}">
                <c16:uniqueId val="{00000003-9560-419E-93BD-D5A0F0E7ED79}"/>
              </c:ext>
            </c:extLst>
          </c:dPt>
          <c:dLbls>
            <c:dLbl>
              <c:idx val="0"/>
              <c:layout>
                <c:manualLayout>
                  <c:x val="-0.22661518696504199"/>
                  <c:y val="-0.19370903232974099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84%</a:t>
                    </a:r>
                    <a:endParaRPr lang="en-US" sz="16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560-419E-93BD-D5A0F0E7ED79}"/>
                </c:ext>
              </c:extLst>
            </c:dLbl>
            <c:dLbl>
              <c:idx val="1"/>
              <c:layout>
                <c:manualLayout>
                  <c:x val="-4.7168222443369177E-2"/>
                  <c:y val="7.0810782928880919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600" dirty="0" smtClean="0">
                        <a:solidFill>
                          <a:srgbClr val="6B7479"/>
                        </a:solidFill>
                      </a:rPr>
                      <a:t>16%</a:t>
                    </a:r>
                    <a:endParaRPr lang="en-US" sz="1600" dirty="0">
                      <a:solidFill>
                        <a:srgbClr val="6B7479"/>
                      </a:solidFill>
                    </a:endParaRPr>
                  </a:p>
                </c:rich>
              </c:tx>
              <c:numFmt formatCode="0.0%" sourceLinked="0"/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560-419E-93BD-D5A0F0E7ED7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Non-fumeurs</c:v>
                </c:pt>
                <c:pt idx="1">
                  <c:v>Fumeurs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60-419E-93BD-D5A0F0E7ED7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fr-CH" sz="1600" cap="all" dirty="0">
                <a:solidFill>
                  <a:srgbClr val="7BA93E"/>
                </a:solidFill>
              </a:rPr>
              <a:t>Population </a:t>
            </a:r>
            <a:r>
              <a:rPr lang="fr-CH" sz="1600" cap="all" dirty="0" smtClean="0">
                <a:solidFill>
                  <a:srgbClr val="7BA93E"/>
                </a:solidFill>
              </a:rPr>
              <a:t>suisse</a:t>
            </a:r>
            <a:endParaRPr lang="fr-CH" sz="1600" cap="all" baseline="0" dirty="0" smtClean="0">
              <a:solidFill>
                <a:srgbClr val="7BA93E"/>
              </a:solidFill>
            </a:endParaRPr>
          </a:p>
          <a:p>
            <a: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fr-CH" sz="1600" cap="all" baseline="0" dirty="0" smtClean="0">
                <a:solidFill>
                  <a:srgbClr val="7BA93E"/>
                </a:solidFill>
              </a:rPr>
              <a:t>15 ans et plus</a:t>
            </a:r>
            <a:endParaRPr lang="fr-CH" sz="1600" cap="all" dirty="0">
              <a:solidFill>
                <a:srgbClr val="7BA93E"/>
              </a:solidFill>
            </a:endParaRPr>
          </a:p>
        </c:rich>
      </c:tx>
      <c:layout>
        <c:manualLayout>
          <c:xMode val="edge"/>
          <c:yMode val="edge"/>
          <c:x val="0.144971581440446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Population générale</c:v>
                </c:pt>
              </c:strCache>
            </c:strRef>
          </c:tx>
          <c:spPr>
            <a:solidFill>
              <a:srgbClr val="00A0E4"/>
            </a:solidFill>
          </c:spPr>
          <c:dPt>
            <c:idx val="0"/>
            <c:bubble3D val="0"/>
            <c:explosion val="26"/>
            <c:spPr>
              <a:gradFill flip="none" rotWithShape="1">
                <a:gsLst>
                  <a:gs pos="0">
                    <a:srgbClr val="7BA93E"/>
                  </a:gs>
                  <a:gs pos="100000">
                    <a:srgbClr val="ADC94B"/>
                  </a:gs>
                </a:gsLst>
                <a:lin ang="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01-AEAB-4C0A-8DE9-49CF59B7E0C0}"/>
              </c:ext>
            </c:extLst>
          </c:dPt>
          <c:dPt>
            <c:idx val="1"/>
            <c:bubble3D val="0"/>
            <c:spPr>
              <a:solidFill>
                <a:srgbClr val="6B7479"/>
              </a:solidFill>
            </c:spPr>
            <c:extLst>
              <c:ext xmlns:c16="http://schemas.microsoft.com/office/drawing/2014/chart" uri="{C3380CC4-5D6E-409C-BE32-E72D297353CC}">
                <c16:uniqueId val="{00000003-AEAB-4C0A-8DE9-49CF59B7E0C0}"/>
              </c:ext>
            </c:extLst>
          </c:dPt>
          <c:dLbls>
            <c:dLbl>
              <c:idx val="0"/>
              <c:layout>
                <c:manualLayout>
                  <c:x val="-0.170606990637404"/>
                  <c:y val="-0.18098147824844901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73</a:t>
                    </a:r>
                    <a:r>
                      <a:rPr lang="en-US" sz="1600" baseline="0" dirty="0" smtClean="0"/>
                      <a:t> </a:t>
                    </a:r>
                    <a:r>
                      <a:rPr lang="en-US" sz="1600" dirty="0" smtClean="0"/>
                      <a:t>%</a:t>
                    </a:r>
                    <a:endParaRPr lang="en-US" sz="16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EAB-4C0A-8DE9-49CF59B7E0C0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600" dirty="0" smtClean="0"/>
                      <a:t>27</a:t>
                    </a:r>
                    <a:r>
                      <a:rPr lang="en-US" sz="1600" baseline="0" dirty="0" smtClean="0"/>
                      <a:t> </a:t>
                    </a:r>
                    <a:r>
                      <a:rPr lang="en-US" sz="1600" dirty="0" smtClean="0"/>
                      <a:t>%</a:t>
                    </a:r>
                    <a:endParaRPr lang="en-US" sz="1600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EAB-4C0A-8DE9-49CF59B7E0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Non-fumeurs</c:v>
                </c:pt>
                <c:pt idx="1">
                  <c:v>Fumeurs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76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AB-4C0A-8DE9-49CF59B7E0C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0.45745</cdr:x>
      <cdr:y>0.63718</cdr:y>
    </cdr:from>
    <cdr:to>
      <cdr:x>0.72764</cdr:x>
      <cdr:y>1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1548199" y="204116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r-CH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0.45745</cdr:x>
      <cdr:y>0.63718</cdr:y>
    </cdr:from>
    <cdr:to>
      <cdr:x>0.72764</cdr:x>
      <cdr:y>1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1548199" y="204116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r-CH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endParaRPr lang="fr-FR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endParaRPr lang="fr-FR"/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endParaRPr lang="fr-FR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fld id="{7EBE5905-3EB8-439B-AB4E-9B9B9234988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603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endParaRPr lang="fr-FR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endParaRPr lang="fr-FR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6463"/>
            <a:ext cx="4987925" cy="44656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endParaRPr lang="fr-FR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fld id="{E0D98964-674F-4565-8FFD-86668495E83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89664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 smtClean="0">
              <a:latin typeface="Times New Roman" charset="0"/>
            </a:endParaRPr>
          </a:p>
        </p:txBody>
      </p:sp>
      <p:sp>
        <p:nvSpPr>
          <p:cNvPr id="174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defTabSz="9128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8791B8F1-3480-4D37-B1FD-0D735C1DC4E0}" type="slidenum">
              <a:rPr lang="fr-FR" sz="1200"/>
              <a:pPr eaLnBrk="1" hangingPunct="1"/>
              <a:t>1</a:t>
            </a:fld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2799045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98964-674F-4565-8FFD-86668495E836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039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98964-674F-4565-8FFD-86668495E836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630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975" indent="-180975" eaLnBrk="1" hangingPunct="1">
              <a:spcBef>
                <a:spcPct val="25000"/>
              </a:spcBef>
              <a:buClr>
                <a:srgbClr val="000000"/>
              </a:buClr>
              <a:buFont typeface="Wingdings" pitchFamily="2" charset="2"/>
              <a:buChar char="§"/>
              <a:tabLst>
                <a:tab pos="180975" algn="l"/>
                <a:tab pos="3524250" algn="l"/>
              </a:tabLst>
            </a:pPr>
            <a:r>
              <a:rPr lang="fr-CH" sz="1200" b="1" dirty="0" smtClean="0">
                <a:solidFill>
                  <a:srgbClr val="000000"/>
                </a:solidFill>
                <a:latin typeface="Arial" charset="0"/>
              </a:rPr>
              <a:t>l’industrie du tabac a besoin des jeunes pour assurer son avenir</a:t>
            </a:r>
          </a:p>
          <a:p>
            <a:pPr marL="180975" indent="-180975" eaLnBrk="1" hangingPunct="1">
              <a:spcBef>
                <a:spcPct val="25000"/>
              </a:spcBef>
              <a:buClr>
                <a:srgbClr val="000000"/>
              </a:buClr>
              <a:buFont typeface="Wingdings" pitchFamily="2" charset="2"/>
              <a:buChar char="§"/>
              <a:tabLst>
                <a:tab pos="180975" algn="l"/>
                <a:tab pos="3524250" algn="l"/>
              </a:tabLst>
            </a:pPr>
            <a:r>
              <a:rPr lang="fr-CH" sz="1200" b="1" dirty="0" smtClean="0">
                <a:solidFill>
                  <a:srgbClr val="000000"/>
                </a:solidFill>
                <a:latin typeface="Arial" charset="0"/>
              </a:rPr>
              <a:t>plus un</a:t>
            </a:r>
            <a:r>
              <a:rPr lang="fr-CH" sz="1200" b="1" baseline="0" dirty="0" smtClean="0">
                <a:solidFill>
                  <a:srgbClr val="000000"/>
                </a:solidFill>
                <a:latin typeface="Arial" charset="0"/>
              </a:rPr>
              <a:t>/e jeune</a:t>
            </a:r>
            <a:r>
              <a:rPr lang="fr-CH" sz="1200" b="1" dirty="0" smtClean="0">
                <a:solidFill>
                  <a:srgbClr val="000000"/>
                </a:solidFill>
                <a:latin typeface="Arial" charset="0"/>
              </a:rPr>
              <a:t> commence à fumer tôt, plus vite</a:t>
            </a:r>
            <a:r>
              <a:rPr lang="fr-CH" sz="1200" b="1" baseline="0" dirty="0" smtClean="0">
                <a:solidFill>
                  <a:srgbClr val="000000"/>
                </a:solidFill>
                <a:latin typeface="Arial" charset="0"/>
              </a:rPr>
              <a:t> il sera</a:t>
            </a:r>
            <a:r>
              <a:rPr lang="fr-CH" sz="1200" b="1" dirty="0" smtClean="0">
                <a:solidFill>
                  <a:srgbClr val="000000"/>
                </a:solidFill>
                <a:latin typeface="Arial" charset="0"/>
              </a:rPr>
              <a:t> accro, plus il lui sera difficile d’arrêter</a:t>
            </a: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98964-674F-4565-8FFD-86668495E836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641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975" indent="-180975" eaLnBrk="1" hangingPunct="1">
              <a:spcBef>
                <a:spcPct val="25000"/>
              </a:spcBef>
              <a:buClr>
                <a:srgbClr val="000000"/>
              </a:buClr>
              <a:buFont typeface="Wingdings" pitchFamily="2" charset="2"/>
              <a:buChar char="§"/>
              <a:tabLst>
                <a:tab pos="180975" algn="l"/>
                <a:tab pos="3524250" algn="l"/>
              </a:tabLst>
            </a:pPr>
            <a:r>
              <a:rPr lang="fr-CH" sz="1200" b="1" dirty="0" smtClean="0">
                <a:solidFill>
                  <a:srgbClr val="000000"/>
                </a:solidFill>
                <a:latin typeface="Arial" charset="0"/>
              </a:rPr>
              <a:t>l’industrie du tabac a besoin des jeunes pour assurer son avenir</a:t>
            </a:r>
          </a:p>
          <a:p>
            <a:pPr marL="180975" indent="-180975" eaLnBrk="1" hangingPunct="1">
              <a:spcBef>
                <a:spcPct val="25000"/>
              </a:spcBef>
              <a:buClr>
                <a:srgbClr val="000000"/>
              </a:buClr>
              <a:buFont typeface="Wingdings" pitchFamily="2" charset="2"/>
              <a:buChar char="§"/>
              <a:tabLst>
                <a:tab pos="180975" algn="l"/>
                <a:tab pos="3524250" algn="l"/>
              </a:tabLst>
            </a:pPr>
            <a:r>
              <a:rPr lang="fr-CH" sz="1200" b="1" dirty="0" smtClean="0">
                <a:solidFill>
                  <a:srgbClr val="000000"/>
                </a:solidFill>
                <a:latin typeface="Arial" charset="0"/>
              </a:rPr>
              <a:t>plus un</a:t>
            </a:r>
            <a:r>
              <a:rPr lang="fr-CH" sz="1200" b="1" baseline="0" dirty="0" smtClean="0">
                <a:solidFill>
                  <a:srgbClr val="000000"/>
                </a:solidFill>
                <a:latin typeface="Arial" charset="0"/>
              </a:rPr>
              <a:t>/e jeune</a:t>
            </a:r>
            <a:r>
              <a:rPr lang="fr-CH" sz="1200" b="1" dirty="0" smtClean="0">
                <a:solidFill>
                  <a:srgbClr val="000000"/>
                </a:solidFill>
                <a:latin typeface="Arial" charset="0"/>
              </a:rPr>
              <a:t> commence à fumer tôt, plus vite</a:t>
            </a:r>
            <a:r>
              <a:rPr lang="fr-CH" sz="1200" b="1" baseline="0" dirty="0" smtClean="0">
                <a:solidFill>
                  <a:srgbClr val="000000"/>
                </a:solidFill>
                <a:latin typeface="Arial" charset="0"/>
              </a:rPr>
              <a:t> il sera</a:t>
            </a:r>
            <a:r>
              <a:rPr lang="fr-CH" sz="1200" b="1" dirty="0" smtClean="0">
                <a:solidFill>
                  <a:srgbClr val="000000"/>
                </a:solidFill>
                <a:latin typeface="Arial" charset="0"/>
              </a:rPr>
              <a:t> accro, plus il lui sera difficile d’arrêter</a:t>
            </a: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98964-674F-4565-8FFD-86668495E836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641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98964-674F-4565-8FFD-86668495E836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292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Prix</a:t>
            </a:r>
            <a:r>
              <a:rPr lang="fr-CH" baseline="0" dirty="0" smtClean="0"/>
              <a:t> d’un paquet de cigarette en 2014: sources Addiction Suisse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98964-674F-4565-8FFD-86668495E836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54420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Prix</a:t>
            </a:r>
            <a:r>
              <a:rPr lang="fr-CH" baseline="0" dirty="0" smtClean="0"/>
              <a:t> d’un paquet de cigarette en 2014: sources Addiction Suisse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98964-674F-4565-8FFD-86668495E836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5442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98964-674F-4565-8FFD-86668495E836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7609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baseline="0" dirty="0" smtClean="0"/>
              <a:t>9% des filles et 11.8% des garçons fument au moins une fois par semaine (fumeur/</a:t>
            </a:r>
            <a:r>
              <a:rPr lang="fr-CH" baseline="0" dirty="0" err="1" smtClean="0"/>
              <a:t>euse</a:t>
            </a:r>
            <a:r>
              <a:rPr lang="fr-CH" baseline="0" dirty="0" smtClean="0"/>
              <a:t>/s hebdomadaires).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98964-674F-4565-8FFD-86668495E836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2701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H" dirty="0" smtClean="0"/>
              <a:t>L’eau</a:t>
            </a:r>
            <a:r>
              <a:rPr lang="fr-CH" baseline="0" dirty="0" smtClean="0"/>
              <a:t> ne filtre presque aucune substance toxique; pratiquement toutes restent dans la fumée et sont inhalées par les fumeurs, c’est pourquoi la pipe à eau présente les mêmes risques pour la santé que les cigarettes. </a:t>
            </a:r>
            <a:endParaRPr lang="fr-CH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H" dirty="0" smtClean="0"/>
              <a:t>Il</a:t>
            </a:r>
            <a:r>
              <a:rPr lang="fr-CH" baseline="0" dirty="0" smtClean="0"/>
              <a:t> y a en particulier la présence de beaucoup de Monoxyde de carbone due à une du</a:t>
            </a:r>
            <a:r>
              <a:rPr lang="fr-CH" dirty="0" smtClean="0"/>
              <a:t>rée d’inhalation plus longue qu’une cigarette (</a:t>
            </a:r>
            <a:r>
              <a:rPr lang="fr-CH" dirty="0" err="1" smtClean="0"/>
              <a:t>env</a:t>
            </a:r>
            <a:r>
              <a:rPr lang="fr-CH" dirty="0" smtClean="0"/>
              <a:t> 50’ pour la chicha, contre 5’ pour une </a:t>
            </a:r>
            <a:r>
              <a:rPr lang="fr-CH" dirty="0" err="1" smtClean="0"/>
              <a:t>cig</a:t>
            </a:r>
            <a:r>
              <a:rPr lang="fr-CH" dirty="0" smtClean="0"/>
              <a:t>.). C’est même très risqué au niveau de l’accoutumance parce que les fabricants</a:t>
            </a:r>
            <a:r>
              <a:rPr lang="fr-CH" baseline="0" dirty="0" smtClean="0"/>
              <a:t> proposent des arômes attrayants qui ont pour effets de donner envie… et adoucissent au passage l’effet âcre de la fumée. Mais comme il y a aussi de la nicotine… la dépendance s’installe.</a:t>
            </a:r>
            <a:endParaRPr lang="fr-FR" sz="1200" dirty="0" smtClean="0">
              <a:latin typeface="Century Schoolbook" pitchFamily="18" charset="0"/>
            </a:endParaRP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98964-674F-4565-8FFD-86668495E836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037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H" dirty="0" smtClean="0"/>
              <a:t>L’eau</a:t>
            </a:r>
            <a:r>
              <a:rPr lang="fr-CH" baseline="0" dirty="0" smtClean="0"/>
              <a:t> ne filtre presque aucune substance toxique; pratiquement toutes restent dans la fumée et sont inhalées par les fumeurs, c’est pourquoi la pipe à eau présente les mêmes risques pour la santé que les cigarettes. </a:t>
            </a:r>
            <a:endParaRPr lang="fr-CH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H" dirty="0" smtClean="0"/>
              <a:t>Il</a:t>
            </a:r>
            <a:r>
              <a:rPr lang="fr-CH" baseline="0" dirty="0" smtClean="0"/>
              <a:t> y a en particulier la présence de beaucoup de Monoxyde de carbone due à une du</a:t>
            </a:r>
            <a:r>
              <a:rPr lang="fr-CH" dirty="0" smtClean="0"/>
              <a:t>rée d’inhalation plus longue qu’une cigarette (</a:t>
            </a:r>
            <a:r>
              <a:rPr lang="fr-CH" dirty="0" err="1" smtClean="0"/>
              <a:t>env</a:t>
            </a:r>
            <a:r>
              <a:rPr lang="fr-CH" dirty="0" smtClean="0"/>
              <a:t> 50’ pour la chicha, contre 5’ pour une </a:t>
            </a:r>
            <a:r>
              <a:rPr lang="fr-CH" dirty="0" err="1" smtClean="0"/>
              <a:t>cig</a:t>
            </a:r>
            <a:r>
              <a:rPr lang="fr-CH" dirty="0" smtClean="0"/>
              <a:t>.). C’est même très risqué au niveau de l’accoutumance parce que les fabricants</a:t>
            </a:r>
            <a:r>
              <a:rPr lang="fr-CH" baseline="0" dirty="0" smtClean="0"/>
              <a:t> proposent des arômes attrayants qui ont pour effets de donner envie… et adoucissent au passage l’effet âcre de la fumée. Mais comme il y a aussi de la nicotine… la dépendance s’installe.</a:t>
            </a:r>
            <a:endParaRPr lang="fr-FR" sz="1200" dirty="0" smtClean="0">
              <a:latin typeface="Century Schoolbook" pitchFamily="18" charset="0"/>
            </a:endParaRP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98964-674F-4565-8FFD-86668495E836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037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de-DE" altLang="de-DE" sz="1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de-DE" altLang="de-DE" sz="1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Snus</a:t>
            </a:r>
            <a:r>
              <a:rPr lang="de-DE" altLang="de-DE" sz="1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altLang="de-DE" sz="1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aussi</a:t>
            </a:r>
            <a:r>
              <a:rPr lang="de-DE" altLang="de-DE" sz="1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1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appelé</a:t>
            </a:r>
            <a:r>
              <a:rPr lang="de-DE" altLang="de-DE" sz="1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1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tabac</a:t>
            </a:r>
            <a:r>
              <a:rPr lang="de-DE" altLang="de-DE" sz="1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de-DE" altLang="de-DE" sz="1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chiquer</a:t>
            </a:r>
            <a:r>
              <a:rPr lang="de-DE" altLang="de-DE" sz="1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altLang="de-DE" sz="1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de-DE" altLang="de-DE" sz="1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1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de-DE" altLang="de-DE" sz="1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tabac </a:t>
            </a:r>
            <a:r>
              <a:rPr lang="de-DE" altLang="de-DE" sz="1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enrichi</a:t>
            </a:r>
            <a:r>
              <a:rPr lang="de-DE" altLang="de-DE" sz="1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sel. Il </a:t>
            </a:r>
            <a:r>
              <a:rPr lang="de-DE" altLang="de-DE" sz="1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de-DE" altLang="de-DE" sz="1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1000" b="0" kern="1200" dirty="0" err="1" smtClean="0">
                <a:solidFill>
                  <a:srgbClr val="00FFCC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placé</a:t>
            </a:r>
            <a:r>
              <a:rPr lang="de-DE" altLang="de-DE" sz="1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1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sous</a:t>
            </a:r>
            <a:r>
              <a:rPr lang="de-DE" altLang="de-DE" sz="1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de-DE" altLang="de-DE" sz="1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lèvre</a:t>
            </a:r>
            <a:r>
              <a:rPr lang="de-DE" altLang="de-DE" sz="1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1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inférieure</a:t>
            </a:r>
            <a:r>
              <a:rPr lang="de-DE" altLang="de-DE" sz="1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1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de-DE" altLang="de-DE" sz="1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1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supérieure</a:t>
            </a:r>
            <a:r>
              <a:rPr lang="de-DE" altLang="de-DE" sz="1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Le </a:t>
            </a:r>
            <a:r>
              <a:rPr lang="de-DE" altLang="de-DE" sz="1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</a:t>
            </a:r>
            <a:r>
              <a:rPr lang="de-DE" altLang="de-DE" sz="1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1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sert</a:t>
            </a:r>
            <a:r>
              <a:rPr lang="de-DE" altLang="de-DE" sz="1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de-DE" altLang="de-DE" sz="1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maintenir</a:t>
            </a:r>
            <a:r>
              <a:rPr lang="de-DE" altLang="de-DE" sz="1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 pH </a:t>
            </a:r>
            <a:r>
              <a:rPr lang="de-DE" altLang="de-DE" sz="1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de-DE" altLang="de-DE" sz="1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de-DE" altLang="de-DE" sz="1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bouche</a:t>
            </a:r>
            <a:r>
              <a:rPr lang="de-DE" altLang="de-DE" sz="1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1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afin</a:t>
            </a:r>
            <a:r>
              <a:rPr lang="de-DE" altLang="de-DE" sz="1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de-DE" altLang="de-DE" sz="1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faciliter</a:t>
            </a:r>
            <a:r>
              <a:rPr lang="de-DE" altLang="de-DE" sz="1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1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l‘absorption</a:t>
            </a:r>
            <a:r>
              <a:rPr lang="de-DE" altLang="de-DE" sz="1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de-DE" altLang="de-DE" sz="1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nicotine</a:t>
            </a:r>
            <a:r>
              <a:rPr lang="de-DE" altLang="de-DE" sz="1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de-DE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de-DE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cristaux</a:t>
            </a:r>
            <a:r>
              <a:rPr lang="de-DE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de-DE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</a:t>
            </a:r>
            <a:r>
              <a:rPr lang="de-DE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agissent</a:t>
            </a:r>
            <a:r>
              <a:rPr lang="de-DE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de-DE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de-DE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minuscules</a:t>
            </a:r>
            <a:r>
              <a:rPr lang="de-DE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éclats</a:t>
            </a:r>
            <a:r>
              <a:rPr lang="de-DE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de-DE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verre</a:t>
            </a:r>
            <a:r>
              <a:rPr lang="de-DE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Ils </a:t>
            </a:r>
            <a:r>
              <a:rPr lang="de-DE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irritent</a:t>
            </a:r>
            <a:r>
              <a:rPr lang="de-DE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de-DE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muqueuses</a:t>
            </a:r>
            <a:r>
              <a:rPr lang="de-DE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buccales</a:t>
            </a:r>
            <a:r>
              <a:rPr lang="de-DE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de-DE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manière</a:t>
            </a:r>
            <a:r>
              <a:rPr lang="de-DE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de-DE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faciliter</a:t>
            </a:r>
            <a:r>
              <a:rPr lang="de-DE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l‘absorption</a:t>
            </a:r>
            <a:r>
              <a:rPr lang="de-DE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de-DE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nicotine</a:t>
            </a:r>
            <a:r>
              <a:rPr lang="de-DE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</a:t>
            </a:r>
            <a:r>
              <a:rPr lang="de-DE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parvient</a:t>
            </a:r>
            <a:r>
              <a:rPr lang="de-DE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directement</a:t>
            </a:r>
            <a:r>
              <a:rPr lang="de-DE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de-DE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 sang.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de-DE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de-DE" altLang="de-DE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10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petit</a:t>
            </a:r>
            <a:r>
              <a:rPr lang="de-DE" altLang="de-DE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10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sachet</a:t>
            </a:r>
            <a:r>
              <a:rPr lang="de-DE" altLang="de-DE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de-DE" altLang="de-DE" sz="10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snus</a:t>
            </a:r>
            <a:r>
              <a:rPr lang="de-DE" altLang="de-DE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10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contient</a:t>
            </a:r>
            <a:r>
              <a:rPr lang="de-DE" altLang="de-DE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de-DE" altLang="de-DE" sz="10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quantité</a:t>
            </a:r>
            <a:r>
              <a:rPr lang="de-DE" altLang="de-DE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de-DE" altLang="de-DE" sz="10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nicotine</a:t>
            </a:r>
            <a:r>
              <a:rPr lang="de-DE" altLang="de-DE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10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d‘environ</a:t>
            </a:r>
            <a:r>
              <a:rPr lang="de-DE" altLang="de-DE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de-DE" altLang="de-DE" sz="10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cigarettes</a:t>
            </a:r>
            <a:r>
              <a:rPr lang="de-DE" altLang="de-DE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altLang="de-DE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de-DE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de-DE" altLang="de-DE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10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vente</a:t>
            </a:r>
            <a:r>
              <a:rPr lang="de-DE" altLang="de-DE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de-DE" altLang="de-DE" sz="10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Snus</a:t>
            </a:r>
            <a:r>
              <a:rPr lang="de-DE" altLang="de-DE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10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était</a:t>
            </a:r>
            <a:r>
              <a:rPr lang="de-DE" altLang="de-DE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10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interdite</a:t>
            </a:r>
            <a:r>
              <a:rPr lang="de-DE" altLang="de-DE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de-DE" altLang="de-DE" sz="10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vente</a:t>
            </a:r>
            <a:r>
              <a:rPr lang="de-DE" altLang="de-DE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 Suisse </a:t>
            </a:r>
            <a:r>
              <a:rPr lang="de-DE" altLang="de-DE" sz="10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jusqu‘à</a:t>
            </a:r>
            <a:r>
              <a:rPr lang="de-DE" altLang="de-DE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10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l‘année</a:t>
            </a:r>
            <a:r>
              <a:rPr lang="de-DE" altLang="de-DE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10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passée</a:t>
            </a:r>
            <a:r>
              <a:rPr lang="de-DE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Aujourd‘hui</a:t>
            </a:r>
            <a:r>
              <a:rPr lang="de-DE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de-DE" altLang="de-DE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10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seules</a:t>
            </a:r>
            <a:r>
              <a:rPr lang="de-DE" altLang="de-DE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Suisse et la </a:t>
            </a:r>
            <a:r>
              <a:rPr lang="de-DE" altLang="de-DE" sz="10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Suède</a:t>
            </a:r>
            <a:r>
              <a:rPr lang="de-DE" altLang="de-DE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10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vendent</a:t>
            </a:r>
            <a:r>
              <a:rPr lang="de-DE" altLang="de-DE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10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de-DE" altLang="de-DE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10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produit</a:t>
            </a:r>
            <a:r>
              <a:rPr lang="de-DE" altLang="de-DE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La </a:t>
            </a:r>
            <a:r>
              <a:rPr lang="de-DE" altLang="de-DE" sz="10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vente</a:t>
            </a:r>
            <a:r>
              <a:rPr lang="de-DE" altLang="de-DE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de-DE" altLang="de-DE" sz="10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Snus</a:t>
            </a:r>
            <a:r>
              <a:rPr lang="de-DE" altLang="de-DE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10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de-DE" altLang="de-DE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10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interdite</a:t>
            </a:r>
            <a:r>
              <a:rPr lang="de-DE" altLang="de-DE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10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de-DE" altLang="de-DE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10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tout</a:t>
            </a:r>
            <a:r>
              <a:rPr lang="de-DE" altLang="de-DE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de-DE" altLang="de-DE" sz="10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reste</a:t>
            </a:r>
            <a:r>
              <a:rPr lang="de-DE" altLang="de-DE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de-DE" altLang="de-DE" sz="10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l‘Union</a:t>
            </a:r>
            <a:r>
              <a:rPr lang="de-DE" altLang="de-DE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10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Européenne</a:t>
            </a:r>
            <a:r>
              <a:rPr lang="de-DE" altLang="de-DE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de-DE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de-DE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consommation</a:t>
            </a:r>
            <a:r>
              <a:rPr lang="de-DE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de-DE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snus</a:t>
            </a:r>
            <a:r>
              <a:rPr lang="de-DE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de-DE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 </a:t>
            </a:r>
            <a:r>
              <a:rPr lang="de-DE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augmentation</a:t>
            </a:r>
            <a:r>
              <a:rPr lang="de-DE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!!! </a:t>
            </a:r>
            <a:r>
              <a:rPr lang="de-DE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Surtout</a:t>
            </a:r>
            <a:r>
              <a:rPr lang="de-DE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parmi</a:t>
            </a:r>
            <a:r>
              <a:rPr lang="de-DE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de-DE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jeunes</a:t>
            </a:r>
            <a:r>
              <a:rPr lang="de-DE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de-DE" altLang="de-DE" sz="10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de-DE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de-DE" altLang="de-DE" sz="10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à</a:t>
            </a:r>
            <a:r>
              <a:rPr lang="de-DE" altLang="de-DE" sz="1000" i="1" baseline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de-DE" altLang="de-DE" sz="1000" i="1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votre</a:t>
            </a:r>
            <a:r>
              <a:rPr lang="de-DE" altLang="de-DE" sz="1000" i="1" baseline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de-DE" altLang="de-DE" sz="1000" i="1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avis</a:t>
            </a:r>
            <a:r>
              <a:rPr lang="de-DE" altLang="de-DE" sz="1000" i="1" baseline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de-DE" altLang="de-DE" sz="1000" i="1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pourquoi</a:t>
            </a:r>
            <a:r>
              <a:rPr lang="de-DE" altLang="de-DE" sz="1000" i="1" baseline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les </a:t>
            </a:r>
            <a:r>
              <a:rPr lang="de-DE" altLang="de-DE" sz="1000" i="1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gens</a:t>
            </a:r>
            <a:r>
              <a:rPr lang="de-DE" altLang="de-DE" sz="1000" i="1" baseline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de-DE" altLang="de-DE" sz="1000" i="1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consomment</a:t>
            </a:r>
            <a:r>
              <a:rPr lang="de-DE" altLang="de-DE" sz="1000" i="1" baseline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de plus en plus </a:t>
            </a:r>
            <a:r>
              <a:rPr lang="de-DE" altLang="de-DE" sz="1000" i="1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ce</a:t>
            </a:r>
            <a:r>
              <a:rPr lang="de-DE" altLang="de-DE" sz="1000" i="1" baseline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de-DE" altLang="de-DE" sz="1000" i="1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produit</a:t>
            </a:r>
            <a:r>
              <a:rPr lang="de-DE" altLang="de-DE" sz="1000" i="1" baseline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? </a:t>
            </a:r>
            <a:r>
              <a:rPr lang="de-DE" altLang="de-DE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Il </a:t>
            </a:r>
            <a:r>
              <a:rPr lang="de-DE" altLang="de-DE" sz="10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est</a:t>
            </a:r>
            <a:r>
              <a:rPr lang="de-DE" altLang="de-DE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de-DE" altLang="de-DE" sz="10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moins</a:t>
            </a:r>
            <a:r>
              <a:rPr lang="de-DE" altLang="de-DE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de-DE" altLang="de-DE" sz="10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réglementé</a:t>
            </a:r>
            <a:r>
              <a:rPr lang="de-DE" altLang="de-DE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de-DE" altLang="de-DE" sz="10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que</a:t>
            </a:r>
            <a:r>
              <a:rPr lang="de-DE" altLang="de-DE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la </a:t>
            </a:r>
            <a:r>
              <a:rPr lang="de-DE" altLang="de-DE" sz="10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cigarette</a:t>
            </a:r>
            <a:r>
              <a:rPr lang="de-DE" altLang="de-DE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et plus </a:t>
            </a:r>
            <a:r>
              <a:rPr lang="de-DE" altLang="de-DE" sz="10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discret</a:t>
            </a:r>
            <a:r>
              <a:rPr lang="de-DE" altLang="de-DE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de-DE" altLang="de-DE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de-DE" altLang="de-DE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eaLnBrk="1" hangingPunct="1">
              <a:spcBef>
                <a:spcPct val="0"/>
              </a:spcBef>
              <a:buFont typeface="Wingdings" panose="05000000000000000000" pitchFamily="2" charset="2"/>
              <a:buChar char="à"/>
            </a:pPr>
            <a:r>
              <a:rPr lang="de-CH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de-CH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comparaison</a:t>
            </a:r>
            <a:r>
              <a:rPr lang="de-CH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avec</a:t>
            </a:r>
            <a:r>
              <a:rPr lang="de-CH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de-CH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cigarettes</a:t>
            </a:r>
            <a:r>
              <a:rPr lang="de-CH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de-CH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d’autres</a:t>
            </a:r>
            <a:r>
              <a:rPr lang="de-CH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produits</a:t>
            </a:r>
            <a:r>
              <a:rPr lang="de-CH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de-CH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l’on</a:t>
            </a:r>
            <a:r>
              <a:rPr lang="de-CH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fume</a:t>
            </a:r>
            <a:r>
              <a:rPr lang="de-CH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le tabac sans </a:t>
            </a:r>
            <a:r>
              <a:rPr lang="de-CH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fumée</a:t>
            </a:r>
            <a:r>
              <a:rPr lang="de-CH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comporte</a:t>
            </a:r>
            <a:r>
              <a:rPr lang="de-CH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moins</a:t>
            </a:r>
            <a:r>
              <a:rPr lang="de-CH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de-CH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risques</a:t>
            </a:r>
            <a:r>
              <a:rPr lang="de-CH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CH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Néanmoins</a:t>
            </a:r>
            <a:r>
              <a:rPr lang="de-CH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CH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ces</a:t>
            </a:r>
            <a:r>
              <a:rPr lang="de-CH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produits</a:t>
            </a:r>
            <a:r>
              <a:rPr lang="de-CH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sans </a:t>
            </a:r>
            <a:r>
              <a:rPr lang="de-CH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fumée</a:t>
            </a:r>
            <a:r>
              <a:rPr lang="de-CH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de-CH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mauvais</a:t>
            </a:r>
            <a:r>
              <a:rPr lang="de-CH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pour</a:t>
            </a:r>
            <a:r>
              <a:rPr lang="de-CH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de-CH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santé</a:t>
            </a:r>
            <a:r>
              <a:rPr lang="de-CH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ne </a:t>
            </a:r>
            <a:r>
              <a:rPr lang="de-CH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constituent</a:t>
            </a:r>
            <a:r>
              <a:rPr lang="de-CH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</a:t>
            </a:r>
            <a:r>
              <a:rPr lang="de-CH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de-CH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alternative </a:t>
            </a:r>
            <a:r>
              <a:rPr lang="de-CH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adéquate</a:t>
            </a:r>
            <a:r>
              <a:rPr lang="de-CH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de-CH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tabagisme</a:t>
            </a:r>
            <a:r>
              <a:rPr lang="de-CH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71450" indent="-171450" eaLnBrk="1" hangingPunct="1">
              <a:spcBef>
                <a:spcPct val="0"/>
              </a:spcBef>
              <a:buFont typeface="Wingdings" panose="05000000000000000000" pitchFamily="2" charset="2"/>
              <a:buChar char="à"/>
            </a:pPr>
            <a:r>
              <a:rPr lang="de-CH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de-CH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outre</a:t>
            </a:r>
            <a:r>
              <a:rPr lang="de-CH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en </a:t>
            </a:r>
            <a:r>
              <a:rPr lang="de-CH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élargissant</a:t>
            </a:r>
            <a:r>
              <a:rPr lang="de-CH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de-CH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palette</a:t>
            </a:r>
            <a:r>
              <a:rPr lang="de-CH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de-CH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produits</a:t>
            </a:r>
            <a:r>
              <a:rPr lang="de-CH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CH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l’industrie</a:t>
            </a:r>
            <a:r>
              <a:rPr lang="de-CH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 tabac </a:t>
            </a:r>
            <a:r>
              <a:rPr lang="de-CH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vise</a:t>
            </a:r>
            <a:r>
              <a:rPr lang="de-CH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de-CH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prolonger</a:t>
            </a:r>
            <a:r>
              <a:rPr lang="de-CH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l’épidémie</a:t>
            </a:r>
            <a:r>
              <a:rPr lang="de-CH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de-CH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tabagisme</a:t>
            </a:r>
            <a:r>
              <a:rPr lang="de-CH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71450" indent="-171450" eaLnBrk="1" hangingPunct="1">
              <a:spcBef>
                <a:spcPct val="0"/>
              </a:spcBef>
              <a:buFont typeface="Wingdings" panose="05000000000000000000" pitchFamily="2" charset="2"/>
              <a:buChar char="à"/>
            </a:pPr>
            <a:r>
              <a:rPr lang="de-CH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Etant</a:t>
            </a:r>
            <a:r>
              <a:rPr lang="de-CH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0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donné</a:t>
            </a:r>
            <a:r>
              <a:rPr lang="de-CH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0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de-CH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de-CH" sz="10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cigarette</a:t>
            </a:r>
            <a:r>
              <a:rPr lang="de-CH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0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traditionnelle</a:t>
            </a:r>
            <a:r>
              <a:rPr lang="de-CH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0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de-CH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plus en plus </a:t>
            </a:r>
            <a:r>
              <a:rPr lang="de-CH" sz="10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réglémentée</a:t>
            </a:r>
            <a:r>
              <a:rPr lang="de-CH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CH" sz="10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ils</a:t>
            </a:r>
            <a:r>
              <a:rPr lang="de-CH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0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inventent</a:t>
            </a:r>
            <a:r>
              <a:rPr lang="de-CH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de-CH" sz="10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nouveaux</a:t>
            </a:r>
            <a:r>
              <a:rPr lang="de-CH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0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produits</a:t>
            </a:r>
            <a:r>
              <a:rPr lang="de-CH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0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</a:t>
            </a:r>
            <a:r>
              <a:rPr lang="de-CH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de-CH" sz="10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rentrent</a:t>
            </a:r>
            <a:r>
              <a:rPr lang="de-CH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0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</a:t>
            </a:r>
            <a:r>
              <a:rPr lang="de-CH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0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de-CH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de-CH" sz="10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législation</a:t>
            </a:r>
            <a:r>
              <a:rPr lang="de-CH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CH" sz="10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</a:t>
            </a:r>
            <a:r>
              <a:rPr lang="de-CH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0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permettront</a:t>
            </a:r>
            <a:r>
              <a:rPr lang="de-CH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rendre </a:t>
            </a:r>
            <a:r>
              <a:rPr lang="de-CH" sz="10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addicte</a:t>
            </a:r>
            <a:r>
              <a:rPr lang="de-CH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de-CH" sz="10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consommateurs</a:t>
            </a:r>
            <a:r>
              <a:rPr lang="de-CH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0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</a:t>
            </a:r>
            <a:r>
              <a:rPr lang="de-CH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0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deviendront</a:t>
            </a:r>
            <a:r>
              <a:rPr lang="de-CH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0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surement</a:t>
            </a:r>
            <a:r>
              <a:rPr lang="de-CH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de-CH" sz="10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leur</a:t>
            </a:r>
            <a:r>
              <a:rPr lang="de-CH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tour, des </a:t>
            </a:r>
            <a:r>
              <a:rPr lang="de-CH" sz="10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fumeurs</a:t>
            </a:r>
            <a:r>
              <a:rPr lang="de-CH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98964-674F-4565-8FFD-86668495E836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1146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D98964-674F-4565-8FFD-86668495E83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25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D98964-674F-4565-8FFD-86668495E83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584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98964-674F-4565-8FFD-86668495E836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039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5516563"/>
            <a:ext cx="971550" cy="13414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549676C-A85A-48E5-852A-E4AB2F2F54EF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945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5516563"/>
            <a:ext cx="971550" cy="13414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05C0B9A-7D0A-421B-83D2-6FAA0A77D52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109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5516563"/>
            <a:ext cx="971550" cy="13414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46D7265-E346-408B-B8FE-299F0DF85CC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1238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re. Image de la bibliothèqu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'image de la bibliothèque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fr-CH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5516563"/>
            <a:ext cx="971550" cy="13414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7408799-239B-4176-9B7E-1480B84568D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205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5516563"/>
            <a:ext cx="971550" cy="13414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549676C-A85A-48E5-852A-E4AB2F2F54EF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286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5516563"/>
            <a:ext cx="971550" cy="13414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7941D6B-BBEF-4F34-A6F6-93FE850D886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129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5516563"/>
            <a:ext cx="971550" cy="13414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343EEC6-C584-4588-8CC4-877B15E8A6E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1689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5516563"/>
            <a:ext cx="971550" cy="13414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9A90BAC-1912-4F34-8E38-E876A7EF090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1520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5516563"/>
            <a:ext cx="971550" cy="13414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5E3C4DC-2B41-4F63-832E-8FA7864EA0A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6918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5516563"/>
            <a:ext cx="971550" cy="13414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549E1CB-7C90-4DAD-98B7-9A6C5A42AA3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9196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5516563"/>
            <a:ext cx="971550" cy="13414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F9CFB69-F4D5-4487-8FAC-0D7CB5B0854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0294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5516563"/>
            <a:ext cx="971550" cy="13414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7941D6B-BBEF-4F34-A6F6-93FE850D886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9324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5516563"/>
            <a:ext cx="971550" cy="13414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545A603-F877-4199-AC5F-DB5EA129BBA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5448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5516563"/>
            <a:ext cx="971550" cy="13414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0B964B3-FDC8-43D6-BB4B-1F34C03D8F5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84844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5516563"/>
            <a:ext cx="971550" cy="13414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05C0B9A-7D0A-421B-83D2-6FAA0A77D52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0832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5516563"/>
            <a:ext cx="971550" cy="13414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46D7265-E346-408B-B8FE-299F0DF85CC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54800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re. Image de la bibliothèqu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'image de la bibliothèque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fr-CH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5516563"/>
            <a:ext cx="971550" cy="13414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7408799-239B-4176-9B7E-1480B84568D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1299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5516563"/>
            <a:ext cx="971550" cy="13414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343EEC6-C584-4588-8CC4-877B15E8A6E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6710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5516563"/>
            <a:ext cx="971550" cy="13414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9A90BAC-1912-4F34-8E38-E876A7EF090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8503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5516563"/>
            <a:ext cx="971550" cy="13414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5E3C4DC-2B41-4F63-832E-8FA7864EA0A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5140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5516563"/>
            <a:ext cx="971550" cy="13414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549E1CB-7C90-4DAD-98B7-9A6C5A42AA3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673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5516563"/>
            <a:ext cx="971550" cy="13414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F9CFB69-F4D5-4487-8FAC-0D7CB5B0854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993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5516563"/>
            <a:ext cx="971550" cy="13414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545A603-F877-4199-AC5F-DB5EA129BBA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1850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5516563"/>
            <a:ext cx="971550" cy="13414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0B964B3-FDC8-43D6-BB4B-1F34C03D8F5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6486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ond7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16632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9" name="Image 9" descr="CIP_DEC_C_RVB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624"/>
            <a:ext cx="14478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5"/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 cmpd="sng">
            <a:solidFill>
              <a:srgbClr val="6B7479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1400" b="1" cap="all">
          <a:solidFill>
            <a:srgbClr val="ADC94B"/>
          </a:solidFill>
          <a:latin typeface=""/>
          <a:ea typeface="ＭＳ Ｐゴシック" charset="-128"/>
          <a:cs typeface="Verdan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ond7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16632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9" name="Image 9" descr="CIP_DEC_C_RVB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624"/>
            <a:ext cx="14478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5"/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 cmpd="sng">
            <a:solidFill>
              <a:srgbClr val="6B7479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53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1400" b="1" cap="all">
          <a:solidFill>
            <a:srgbClr val="ADC94B"/>
          </a:solidFill>
          <a:latin typeface=""/>
          <a:ea typeface="ＭＳ Ｐゴシック" charset="-128"/>
          <a:cs typeface="Verdan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0twhB0c1tI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52" name="Picture 36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386" name="Object 5"/>
          <p:cNvGraphicFramePr>
            <a:graphicFrameLocks noChangeAspect="1"/>
          </p:cNvGraphicFramePr>
          <p:nvPr/>
        </p:nvGraphicFramePr>
        <p:xfrm>
          <a:off x="6745288" y="5938838"/>
          <a:ext cx="209391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44" name="Acrobat Document" r:id="rId5" imgW="4038095" imgH="942857" progId="">
                  <p:embed/>
                </p:oleObj>
              </mc:Choice>
              <mc:Fallback>
                <p:oleObj name="Acrobat Document" r:id="rId5" imgW="4038095" imgH="942857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5288" y="5938838"/>
                        <a:ext cx="2093912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059488"/>
            <a:ext cx="151765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152400" y="6165850"/>
            <a:ext cx="3195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fr-CH" sz="1200">
                <a:latin typeface="Arial" charset="0"/>
              </a:rPr>
              <a:t>Fonds de prévention du tabagisme</a:t>
            </a:r>
            <a:endParaRPr lang="fr-FR" sz="1200">
              <a:latin typeface="Arial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 rot="5400000">
            <a:off x="2401094" y="6514306"/>
            <a:ext cx="6858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 descr="logo_DSAS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3000" y="5836744"/>
            <a:ext cx="1447800" cy="716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493713" y="763283"/>
            <a:ext cx="7391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fr-CH" b="1" dirty="0" smtClean="0">
              <a:solidFill>
                <a:srgbClr val="00A0E4"/>
              </a:solidFill>
              <a:latin typeface="Arial" charset="0"/>
            </a:endParaRPr>
          </a:p>
          <a:p>
            <a:endParaRPr lang="fr-CH" b="1" dirty="0" smtClean="0">
              <a:solidFill>
                <a:srgbClr val="00A0E4"/>
              </a:solidFill>
              <a:latin typeface="Arial" charset="0"/>
            </a:endParaRPr>
          </a:p>
          <a:p>
            <a:r>
              <a:rPr lang="fr-CH" sz="2200" dirty="0" smtClean="0">
                <a:solidFill>
                  <a:srgbClr val="99121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tabac… mortel sous toutes ses formes</a:t>
            </a:r>
            <a:endParaRPr lang="fr-CH" sz="2200" dirty="0">
              <a:solidFill>
                <a:srgbClr val="99121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402088" y="2265348"/>
            <a:ext cx="2895344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CH" sz="2000" dirty="0">
                <a:latin typeface="Arial" pitchFamily="34" charset="0"/>
                <a:cs typeface="Arial" pitchFamily="34" charset="0"/>
              </a:rPr>
              <a:t>1 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petit sachet de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snus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=</a:t>
            </a:r>
            <a:endParaRPr lang="fr-CH" sz="20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Qté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d’env. 3 cigarettes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2305"/>
            <a:ext cx="1810933" cy="122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951218" y="3219099"/>
            <a:ext cx="211803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H" sz="1400" dirty="0" err="1" smtClean="0">
                <a:latin typeface="Arial" charset="0"/>
              </a:rPr>
              <a:t>Snus</a:t>
            </a:r>
            <a:r>
              <a:rPr lang="fr-CH" sz="1400" dirty="0" smtClean="0">
                <a:latin typeface="Arial" charset="0"/>
              </a:rPr>
              <a:t>, </a:t>
            </a:r>
            <a:r>
              <a:rPr lang="fr-CH" sz="1400" dirty="0">
                <a:latin typeface="Arial" charset="0"/>
              </a:rPr>
              <a:t>T</a:t>
            </a:r>
            <a:r>
              <a:rPr lang="fr-CH" sz="1400" dirty="0" smtClean="0">
                <a:latin typeface="Arial" charset="0"/>
              </a:rPr>
              <a:t>abac </a:t>
            </a:r>
            <a:r>
              <a:rPr lang="fr-CH" sz="1400" dirty="0">
                <a:latin typeface="Arial" charset="0"/>
              </a:rPr>
              <a:t>à </a:t>
            </a:r>
            <a:r>
              <a:rPr lang="fr-CH" sz="1400" dirty="0" smtClean="0">
                <a:latin typeface="Arial" charset="0"/>
              </a:rPr>
              <a:t>chiquer</a:t>
            </a:r>
            <a:endParaRPr lang="fr-FR" sz="1400" dirty="0">
              <a:latin typeface="Arial" charset="0"/>
            </a:endParaRPr>
          </a:p>
        </p:txBody>
      </p:sp>
      <p:sp>
        <p:nvSpPr>
          <p:cNvPr id="16" name="Rectangle 2"/>
          <p:cNvSpPr txBox="1">
            <a:spLocks/>
          </p:cNvSpPr>
          <p:nvPr/>
        </p:nvSpPr>
        <p:spPr bwMode="auto">
          <a:xfrm>
            <a:off x="6380628" y="6456592"/>
            <a:ext cx="14605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de-CH" sz="1200" b="1" dirty="0">
              <a:latin typeface="Arial" charset="0"/>
              <a:cs typeface="Arial" charset="0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971600" y="18864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991219"/>
                </a:solidFill>
                <a:latin typeface="Verdana"/>
                <a:ea typeface="ＭＳ Ｐゴシック" charset="-128"/>
                <a:cs typeface="Verdana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fr-CH" kern="0" cap="all" dirty="0">
                <a:solidFill>
                  <a:srgbClr val="ADC94B"/>
                </a:solidFill>
                <a:latin typeface=""/>
              </a:rPr>
              <a:t>TABAQUIZ 8h</a:t>
            </a:r>
            <a:endParaRPr lang="fr-CH" kern="0" dirty="0"/>
          </a:p>
        </p:txBody>
      </p:sp>
      <p:pic>
        <p:nvPicPr>
          <p:cNvPr id="22532" name="Picture 4" descr="Le snus, sujet controversé chez les footballeurs britanniques - Blog Vap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153" y="3951103"/>
            <a:ext cx="3348975" cy="170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3922398"/>
            <a:ext cx="2026957" cy="130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0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Quiz Tabac 8H</a:t>
            </a:r>
            <a:endParaRPr lang="fr-CH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93713" y="1196752"/>
            <a:ext cx="8039559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1219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Les Puffs Bars… Qu’est-ce que c’est ?  </a:t>
            </a:r>
            <a:endParaRPr kumimoji="0" lang="fr-CH" sz="2000" b="0" i="0" u="none" strike="noStrike" kern="1200" cap="none" spc="0" normalizeH="0" baseline="0" noProof="0" dirty="0">
              <a:ln>
                <a:noFill/>
              </a:ln>
              <a:solidFill>
                <a:srgbClr val="991219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0863" y="1916832"/>
            <a:ext cx="651655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H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Cigarettes électronique jetables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H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Coton imbibé de liquide parfumé et sucré, avec ou sans nicotine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H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Résistance reliée à une pile qui vient chauffer le coton 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H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Certain nombre de bouffées, ou «puffs» par cigarette (entre 400 et 1800)</a:t>
            </a:r>
            <a:endParaRPr kumimoji="0" lang="fr-CH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2564904"/>
            <a:ext cx="1188823" cy="24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43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Quiz Tabac 8H</a:t>
            </a:r>
            <a:endParaRPr lang="fr-CH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93713" y="1196752"/>
            <a:ext cx="8039559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1219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Les Puffs Bars… Dangers  </a:t>
            </a:r>
            <a:endParaRPr kumimoji="0" lang="fr-CH" sz="2000" b="0" i="0" u="none" strike="noStrike" kern="1200" cap="none" spc="0" normalizeH="0" baseline="0" noProof="0" dirty="0">
              <a:ln>
                <a:noFill/>
              </a:ln>
              <a:solidFill>
                <a:srgbClr val="991219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93713" y="2059352"/>
            <a:ext cx="687659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H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Sels de nicotine = très addictif 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H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Parfois très hautement dosé en nicotine : jusqu’à 5% (au dessus des 2% autorisés par la loi) 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H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Vise les très jeunes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H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Hautement polluant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H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Effets sur la santé inconnus 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H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Risque de passage vers le tabagisme classique</a:t>
            </a:r>
            <a:endParaRPr kumimoji="0" lang="fr-CH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2492896"/>
            <a:ext cx="1188823" cy="24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8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Tabaquiz</a:t>
            </a:r>
            <a:r>
              <a:rPr lang="fr-CH" dirty="0" smtClean="0"/>
              <a:t> 8h</a:t>
            </a:r>
            <a:endParaRPr lang="fr-CH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7504" y="1196752"/>
            <a:ext cx="903649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fr-CH" sz="2800" dirty="0" smtClean="0">
                <a:solidFill>
                  <a:srgbClr val="6B747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 tu ne fumes pas toi-même, tu ne risques rien.</a:t>
            </a:r>
            <a:endParaRPr lang="fr-CH" sz="2800" dirty="0">
              <a:solidFill>
                <a:srgbClr val="6B747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01463" y="2636912"/>
            <a:ext cx="1152880" cy="461665"/>
          </a:xfrm>
          <a:prstGeom prst="rect">
            <a:avLst/>
          </a:prstGeom>
          <a:gradFill>
            <a:gsLst>
              <a:gs pos="0">
                <a:srgbClr val="7BA93E"/>
              </a:gs>
              <a:gs pos="100000">
                <a:srgbClr val="ADC94B"/>
              </a:gs>
            </a:gsLst>
            <a:lin ang="16200000" scaled="0"/>
          </a:gradFill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  <a:tabLst>
                <a:tab pos="990600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MS Gothic"/>
                <a:ea typeface="Calibri"/>
                <a:cs typeface="Times New Roman"/>
              </a:rPr>
              <a:t>☒</a:t>
            </a:r>
            <a:r>
              <a:rPr lang="fr-CH" sz="2000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 Faux</a:t>
            </a:r>
            <a:endParaRPr lang="fr-CH" sz="20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4252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Tabaquiz</a:t>
            </a:r>
            <a:r>
              <a:rPr lang="fr-CH" dirty="0" smtClean="0"/>
              <a:t> 8h</a:t>
            </a:r>
            <a:endParaRPr lang="fr-CH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047" y="2060848"/>
            <a:ext cx="4255377" cy="3456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93713" y="1196752"/>
            <a:ext cx="84978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fr-CH" sz="2000" dirty="0" smtClean="0">
                <a:solidFill>
                  <a:srgbClr val="6B747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Fumer nuit aussi à la santé des autres!</a:t>
            </a:r>
            <a:endParaRPr lang="fr-CH" sz="2000" dirty="0">
              <a:solidFill>
                <a:srgbClr val="6B747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 rot="20052746">
            <a:off x="2441613" y="2283155"/>
            <a:ext cx="5106086" cy="487276"/>
          </a:xfrm>
          <a:prstGeom prst="roundRect">
            <a:avLst/>
          </a:prstGeom>
          <a:gradFill>
            <a:gsLst>
              <a:gs pos="0">
                <a:srgbClr val="7BA93E"/>
              </a:gs>
              <a:gs pos="100000">
                <a:srgbClr val="ADC94B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FUMEE PASSIVE = 4’000 substances</a:t>
            </a:r>
            <a:endParaRPr lang="fr-CH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07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Tabaquiz</a:t>
            </a:r>
            <a:r>
              <a:rPr lang="fr-CH" dirty="0" smtClean="0"/>
              <a:t> 8h</a:t>
            </a:r>
            <a:endParaRPr lang="fr-CH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93713" y="1196752"/>
            <a:ext cx="84978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fr-CH" sz="2800" dirty="0" smtClean="0">
                <a:solidFill>
                  <a:srgbClr val="6B747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 est facile d’arrêter de fumer.</a:t>
            </a:r>
            <a:endParaRPr lang="fr-CH" sz="2800" dirty="0">
              <a:solidFill>
                <a:srgbClr val="6B747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04886" y="2708920"/>
            <a:ext cx="1152880" cy="461665"/>
          </a:xfrm>
          <a:prstGeom prst="rect">
            <a:avLst/>
          </a:prstGeom>
          <a:gradFill>
            <a:gsLst>
              <a:gs pos="0">
                <a:srgbClr val="7BA93E"/>
              </a:gs>
              <a:gs pos="100000">
                <a:srgbClr val="ADC94B"/>
              </a:gs>
            </a:gsLst>
            <a:lin ang="16200000" scaled="0"/>
          </a:gradFill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  <a:tabLst>
                <a:tab pos="990600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MS Gothic"/>
                <a:ea typeface="Calibri"/>
                <a:cs typeface="Times New Roman"/>
              </a:rPr>
              <a:t>☒</a:t>
            </a:r>
            <a:r>
              <a:rPr lang="fr-CH" sz="2000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 Faux</a:t>
            </a:r>
            <a:endParaRPr lang="fr-CH" sz="20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5618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Tabaquiz</a:t>
            </a:r>
            <a:r>
              <a:rPr lang="fr-CH" dirty="0" smtClean="0"/>
              <a:t> 8h</a:t>
            </a:r>
            <a:endParaRPr lang="fr-CH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93713" y="1196752"/>
            <a:ext cx="84978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fr-CH" sz="2000" dirty="0" smtClean="0">
                <a:solidFill>
                  <a:srgbClr val="6B747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nicotine rend très vite «accro»</a:t>
            </a:r>
            <a:endParaRPr lang="fr-CH" sz="2000" dirty="0">
              <a:solidFill>
                <a:srgbClr val="6B747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7486" y="2373848"/>
            <a:ext cx="545467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CH" sz="1800" b="1" dirty="0" smtClean="0">
                <a:solidFill>
                  <a:srgbClr val="7BA93E"/>
                </a:solidFill>
                <a:latin typeface="Arial"/>
              </a:rPr>
              <a:t>Les ados sont très sensibles à la nicotine: la dépendance s’installe après quelques cigarettes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sz="1800" b="1" dirty="0">
                <a:solidFill>
                  <a:srgbClr val="7BA93E"/>
                </a:solidFill>
                <a:latin typeface="Arial"/>
              </a:rPr>
              <a:t>T</a:t>
            </a:r>
            <a:r>
              <a:rPr lang="fr-CH" sz="1800" b="1" dirty="0" smtClean="0">
                <a:solidFill>
                  <a:srgbClr val="7BA93E"/>
                </a:solidFill>
                <a:latin typeface="Arial"/>
              </a:rPr>
              <a:t>ous </a:t>
            </a:r>
            <a:r>
              <a:rPr lang="fr-CH" sz="1800" b="1" dirty="0">
                <a:solidFill>
                  <a:srgbClr val="7BA93E"/>
                </a:solidFill>
                <a:latin typeface="Arial"/>
              </a:rPr>
              <a:t>les gros fumeurs ont été un jour des petits </a:t>
            </a:r>
            <a:r>
              <a:rPr lang="fr-CH" sz="1800" b="1" dirty="0" smtClean="0">
                <a:solidFill>
                  <a:srgbClr val="7BA93E"/>
                </a:solidFill>
                <a:latin typeface="Arial"/>
              </a:rPr>
              <a:t>fumeurs…</a:t>
            </a:r>
            <a:endParaRPr lang="fr-CH" sz="1800" b="1" dirty="0">
              <a:solidFill>
                <a:srgbClr val="7BA93E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779912" y="4849996"/>
            <a:ext cx="5148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Eventuellement utiliser un extrait de l’émission:</a:t>
            </a:r>
          </a:p>
          <a:p>
            <a:pPr algn="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«C’est pas sorcier» sur le thème tabac.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964" y="2311415"/>
            <a:ext cx="20955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74194" y="4406915"/>
            <a:ext cx="3600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Image: http</a:t>
            </a:r>
            <a:r>
              <a:rPr lang="fr-CH" sz="1000" dirty="0">
                <a:latin typeface="Arial" panose="020B0604020202020204" pitchFamily="34" charset="0"/>
                <a:cs typeface="Arial" panose="020B0604020202020204" pitchFamily="34" charset="0"/>
              </a:rPr>
              <a:t>://jamaislapremiere.typepad.com/</a:t>
            </a:r>
          </a:p>
        </p:txBody>
      </p:sp>
    </p:spTree>
    <p:extLst>
      <p:ext uri="{BB962C8B-B14F-4D97-AF65-F5344CB8AC3E}">
        <p14:creationId xmlns:p14="http://schemas.microsoft.com/office/powerpoint/2010/main" val="311591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7505" y="1196752"/>
            <a:ext cx="8884096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fr-CH" sz="2800" dirty="0" smtClean="0">
                <a:solidFill>
                  <a:srgbClr val="6B747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publicité pour les cigarettes</a:t>
            </a:r>
          </a:p>
          <a:p>
            <a:pPr algn="ctr"/>
            <a:r>
              <a:rPr lang="fr-CH" sz="2800" dirty="0" smtClean="0">
                <a:solidFill>
                  <a:srgbClr val="6B747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 vise que les adultes.</a:t>
            </a:r>
            <a:endParaRPr lang="fr-CH" sz="2800" dirty="0">
              <a:solidFill>
                <a:srgbClr val="6B747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04883" y="2852936"/>
            <a:ext cx="1152880" cy="461665"/>
          </a:xfrm>
          <a:prstGeom prst="rect">
            <a:avLst/>
          </a:prstGeom>
          <a:gradFill>
            <a:gsLst>
              <a:gs pos="0">
                <a:srgbClr val="7BA93E"/>
              </a:gs>
              <a:gs pos="100000">
                <a:srgbClr val="ADC94B"/>
              </a:gs>
            </a:gsLst>
            <a:lin ang="16200000" scaled="0"/>
          </a:gradFill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  <a:tabLst>
                <a:tab pos="990600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MS Gothic"/>
                <a:ea typeface="Calibri"/>
                <a:cs typeface="Times New Roman"/>
              </a:rPr>
              <a:t>☒</a:t>
            </a:r>
            <a:r>
              <a:rPr lang="fr-CH" sz="2000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 Faux</a:t>
            </a:r>
            <a:endParaRPr lang="fr-CH" sz="2000" dirty="0">
              <a:solidFill>
                <a:schemeClr val="bg1"/>
              </a:solidFill>
              <a:effectLst/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Tabaquiz</a:t>
            </a:r>
            <a:r>
              <a:rPr lang="fr-CH" dirty="0" smtClean="0"/>
              <a:t> 8h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14626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93713" y="1052736"/>
            <a:ext cx="84978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fr-CH" sz="2200" dirty="0" smtClean="0">
                <a:solidFill>
                  <a:srgbClr val="6B747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 cigarettes au milieu des sucrerie!</a:t>
            </a:r>
            <a:endParaRPr lang="fr-CH" sz="2200" dirty="0">
              <a:solidFill>
                <a:srgbClr val="6B747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Tabaquiz</a:t>
            </a:r>
            <a:r>
              <a:rPr lang="fr-CH" dirty="0" smtClean="0"/>
              <a:t> 8h</a:t>
            </a:r>
            <a:endParaRPr lang="fr-CH" dirty="0"/>
          </a:p>
        </p:txBody>
      </p:sp>
      <p:pic>
        <p:nvPicPr>
          <p:cNvPr id="1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418" y="2016477"/>
            <a:ext cx="4128459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115616" y="2420888"/>
            <a:ext cx="4248472" cy="707886"/>
          </a:xfrm>
          <a:prstGeom prst="rect">
            <a:avLst/>
          </a:prstGeom>
          <a:gradFill>
            <a:gsLst>
              <a:gs pos="0">
                <a:srgbClr val="7BA93E"/>
              </a:gs>
              <a:gs pos="100000">
                <a:srgbClr val="ADC94B"/>
              </a:gs>
            </a:gsLst>
            <a:lin ang="16200000" scaled="0"/>
          </a:gradFill>
          <a:ln w="9525">
            <a:solidFill>
              <a:srgbClr val="7BA93E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CH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 publicité pour les cigarettes visent clairement les jeunes</a:t>
            </a:r>
            <a:endParaRPr lang="fr-F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35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>
            <a:spLocks noChangeArrowheads="1"/>
          </p:cNvSpPr>
          <p:nvPr/>
        </p:nvSpPr>
        <p:spPr bwMode="auto">
          <a:xfrm>
            <a:off x="611560" y="4145478"/>
            <a:ext cx="52565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CH" sz="1000" i="1" dirty="0">
                <a:latin typeface="Arial" pitchFamily="34" charset="0"/>
                <a:cs typeface="Arial" pitchFamily="34" charset="0"/>
              </a:rPr>
              <a:t>Source: </a:t>
            </a:r>
            <a:r>
              <a:rPr lang="de-CH" sz="1000" i="1" dirty="0" err="1">
                <a:latin typeface="Arial" pitchFamily="34" charset="0"/>
                <a:cs typeface="Arial" pitchFamily="34" charset="0"/>
              </a:rPr>
              <a:t>Monitorage</a:t>
            </a:r>
            <a:r>
              <a:rPr lang="de-CH" sz="1000" i="1" dirty="0">
                <a:latin typeface="Arial" pitchFamily="34" charset="0"/>
                <a:cs typeface="Arial" pitchFamily="34" charset="0"/>
              </a:rPr>
              <a:t> </a:t>
            </a:r>
            <a:r>
              <a:rPr lang="de-CH" sz="1000" i="1" dirty="0" err="1" smtClean="0">
                <a:latin typeface="Arial" pitchFamily="34" charset="0"/>
                <a:cs typeface="Arial" pitchFamily="34" charset="0"/>
              </a:rPr>
              <a:t>suisse</a:t>
            </a:r>
            <a:r>
              <a:rPr lang="de-CH" sz="1000" i="1" dirty="0" smtClean="0">
                <a:latin typeface="Arial" pitchFamily="34" charset="0"/>
                <a:cs typeface="Arial" pitchFamily="34" charset="0"/>
              </a:rPr>
              <a:t> des </a:t>
            </a:r>
            <a:r>
              <a:rPr lang="de-CH" sz="1000" i="1" dirty="0" err="1" smtClean="0">
                <a:latin typeface="Arial" pitchFamily="34" charset="0"/>
                <a:cs typeface="Arial" pitchFamily="34" charset="0"/>
              </a:rPr>
              <a:t>addictions</a:t>
            </a:r>
            <a:r>
              <a:rPr lang="de-CH" sz="10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CH" sz="1000" i="1" dirty="0" err="1" smtClean="0">
                <a:latin typeface="Arial" pitchFamily="34" charset="0"/>
                <a:cs typeface="Arial" pitchFamily="34" charset="0"/>
              </a:rPr>
              <a:t>données</a:t>
            </a:r>
            <a:r>
              <a:rPr lang="de-CH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sz="1000" i="1" dirty="0" err="1" smtClean="0">
                <a:latin typeface="Arial" pitchFamily="34" charset="0"/>
                <a:cs typeface="Arial" pitchFamily="34" charset="0"/>
              </a:rPr>
              <a:t>sur</a:t>
            </a:r>
            <a:r>
              <a:rPr lang="de-CH" sz="1000" i="1" dirty="0" smtClean="0">
                <a:latin typeface="Arial" pitchFamily="34" charset="0"/>
                <a:cs typeface="Arial" pitchFamily="34" charset="0"/>
              </a:rPr>
              <a:t> le </a:t>
            </a:r>
            <a:r>
              <a:rPr lang="de-CH" sz="1000" i="1" dirty="0" err="1" smtClean="0">
                <a:latin typeface="Arial" pitchFamily="34" charset="0"/>
                <a:cs typeface="Arial" pitchFamily="34" charset="0"/>
              </a:rPr>
              <a:t>tabac</a:t>
            </a:r>
            <a:r>
              <a:rPr lang="de-CH" sz="1000" i="1" dirty="0">
                <a:latin typeface="Arial" pitchFamily="34" charset="0"/>
                <a:cs typeface="Arial" pitchFamily="34" charset="0"/>
              </a:rPr>
              <a:t>, </a:t>
            </a:r>
            <a:r>
              <a:rPr lang="de-CH" sz="1000" i="1" dirty="0" smtClean="0">
                <a:latin typeface="Arial" pitchFamily="34" charset="0"/>
                <a:cs typeface="Arial" pitchFamily="34" charset="0"/>
              </a:rPr>
              <a:t>2015</a:t>
            </a:r>
            <a:endParaRPr lang="de-DE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feld 11"/>
          <p:cNvSpPr txBox="1">
            <a:spLocks noChangeArrowheads="1"/>
          </p:cNvSpPr>
          <p:nvPr/>
        </p:nvSpPr>
        <p:spPr bwMode="auto">
          <a:xfrm>
            <a:off x="509183" y="2420888"/>
            <a:ext cx="6079041" cy="175432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3587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587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587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587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587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CH" sz="1800" b="1" dirty="0" smtClean="0">
                <a:solidFill>
                  <a:srgbClr val="7BA93E"/>
                </a:solidFill>
              </a:rPr>
              <a:t>88% des fumeurs commencent à consommateur des produits néfastes avant l’âge de 18 ans</a:t>
            </a:r>
          </a:p>
          <a:p>
            <a:endParaRPr lang="fr-CH" sz="1800" b="1" dirty="0" smtClean="0">
              <a:solidFill>
                <a:srgbClr val="7BA93E"/>
              </a:solidFill>
            </a:endParaRPr>
          </a:p>
          <a:p>
            <a:endParaRPr lang="fr-CH" sz="1800" b="1" dirty="0" smtClean="0">
              <a:solidFill>
                <a:srgbClr val="7BA93E"/>
              </a:solidFill>
            </a:endParaRPr>
          </a:p>
          <a:p>
            <a:r>
              <a:rPr lang="fr-CH" sz="1800" b="1" dirty="0">
                <a:solidFill>
                  <a:srgbClr val="7BA93E"/>
                </a:solidFill>
              </a:rPr>
              <a:t>L</a:t>
            </a:r>
            <a:r>
              <a:rPr lang="fr-CH" sz="1800" b="1" dirty="0" smtClean="0">
                <a:solidFill>
                  <a:srgbClr val="7BA93E"/>
                </a:solidFill>
              </a:rPr>
              <a:t>e risque de commencer à fumer est moins grand une fois passé l'âge de 21 ans.</a:t>
            </a:r>
          </a:p>
        </p:txBody>
      </p:sp>
      <p:pic>
        <p:nvPicPr>
          <p:cNvPr id="6" name="Picture 7" descr="Hi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401713"/>
            <a:ext cx="1524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Beautiful Girl Having Fun on the Bea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563366"/>
            <a:ext cx="1524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Freedom - happy free couple in c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368" y="3705969"/>
            <a:ext cx="1524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Enjoying pure freedom | Man on a jett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867622"/>
            <a:ext cx="1524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93713" y="1196752"/>
            <a:ext cx="84978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fr-CH" sz="2200" dirty="0" smtClean="0">
                <a:solidFill>
                  <a:srgbClr val="6B7479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Pourquoi cibler les jeunes?</a:t>
            </a:r>
            <a:endParaRPr lang="fr-CH" sz="2200" dirty="0">
              <a:solidFill>
                <a:srgbClr val="6B7479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Tabaquiz</a:t>
            </a:r>
            <a:r>
              <a:rPr lang="fr-CH" dirty="0" smtClean="0"/>
              <a:t> 8h</a:t>
            </a:r>
            <a:endParaRPr lang="fr-CH" dirty="0"/>
          </a:p>
        </p:txBody>
      </p:sp>
      <p:sp>
        <p:nvSpPr>
          <p:cNvPr id="12" name="Rechteck 3"/>
          <p:cNvSpPr>
            <a:spLocks noChangeArrowheads="1"/>
          </p:cNvSpPr>
          <p:nvPr/>
        </p:nvSpPr>
        <p:spPr bwMode="auto">
          <a:xfrm>
            <a:off x="611560" y="3036441"/>
            <a:ext cx="41764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CH" sz="1000" i="1" dirty="0">
                <a:latin typeface="Arial" pitchFamily="34" charset="0"/>
                <a:cs typeface="Arial" pitchFamily="34" charset="0"/>
              </a:rPr>
              <a:t>Source</a:t>
            </a:r>
            <a:r>
              <a:rPr lang="de-CH" sz="10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de-CH" sz="1000" i="1" dirty="0" err="1" smtClean="0">
                <a:latin typeface="Arial" pitchFamily="34" charset="0"/>
                <a:cs typeface="Arial" pitchFamily="34" charset="0"/>
              </a:rPr>
              <a:t>Association</a:t>
            </a:r>
            <a:r>
              <a:rPr lang="de-CH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sz="1000" i="1" dirty="0" err="1" smtClean="0">
                <a:latin typeface="Arial" pitchFamily="34" charset="0"/>
                <a:cs typeface="Arial" pitchFamily="34" charset="0"/>
              </a:rPr>
              <a:t>suisse</a:t>
            </a:r>
            <a:r>
              <a:rPr lang="de-CH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sz="1000" i="1" dirty="0" err="1" smtClean="0">
                <a:latin typeface="Arial" pitchFamily="34" charset="0"/>
                <a:cs typeface="Arial" pitchFamily="34" charset="0"/>
              </a:rPr>
              <a:t>pour</a:t>
            </a:r>
            <a:r>
              <a:rPr lang="de-CH" sz="1000" i="1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de-CH" sz="1000" i="1" dirty="0" err="1" smtClean="0">
                <a:latin typeface="Arial" pitchFamily="34" charset="0"/>
                <a:cs typeface="Arial" pitchFamily="34" charset="0"/>
              </a:rPr>
              <a:t>prévention</a:t>
            </a:r>
            <a:r>
              <a:rPr lang="de-CH" sz="1000" i="1" dirty="0" smtClean="0">
                <a:latin typeface="Arial" pitchFamily="34" charset="0"/>
                <a:cs typeface="Arial" pitchFamily="34" charset="0"/>
              </a:rPr>
              <a:t> du </a:t>
            </a:r>
            <a:r>
              <a:rPr lang="de-CH" sz="1000" i="1" dirty="0" err="1" smtClean="0">
                <a:latin typeface="Arial" pitchFamily="34" charset="0"/>
                <a:cs typeface="Arial" pitchFamily="34" charset="0"/>
              </a:rPr>
              <a:t>tabagisme</a:t>
            </a:r>
            <a:r>
              <a:rPr lang="de-CH" sz="1000" i="1" dirty="0">
                <a:latin typeface="Arial" pitchFamily="34" charset="0"/>
                <a:cs typeface="Arial" pitchFamily="34" charset="0"/>
              </a:rPr>
              <a:t> </a:t>
            </a:r>
            <a:r>
              <a:rPr lang="de-CH" sz="1000" i="1" dirty="0" smtClean="0">
                <a:latin typeface="Arial" pitchFamily="34" charset="0"/>
                <a:cs typeface="Arial" pitchFamily="34" charset="0"/>
              </a:rPr>
              <a:t>2020</a:t>
            </a:r>
            <a:endParaRPr lang="de-DE" sz="10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04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TabaQUIZ</a:t>
            </a:r>
            <a:r>
              <a:rPr lang="fr-CH" dirty="0" smtClean="0"/>
              <a:t>  8h</a:t>
            </a:r>
            <a:endParaRPr lang="fr-CH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5251714"/>
              </p:ext>
            </p:extLst>
          </p:nvPr>
        </p:nvGraphicFramePr>
        <p:xfrm>
          <a:off x="935569" y="2323939"/>
          <a:ext cx="338437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4001673" y="3573016"/>
            <a:ext cx="1152880" cy="400110"/>
          </a:xfrm>
          <a:prstGeom prst="rect">
            <a:avLst/>
          </a:prstGeom>
          <a:gradFill flip="none" rotWithShape="1">
            <a:gsLst>
              <a:gs pos="0">
                <a:srgbClr val="7BA93E"/>
              </a:gs>
              <a:gs pos="100000">
                <a:srgbClr val="ADC94B"/>
              </a:gs>
            </a:gsLst>
            <a:lin ang="0" scaled="1"/>
            <a:tileRect/>
          </a:gradFill>
          <a:ln>
            <a:noFill/>
          </a:ln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990600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MS Gothic"/>
                <a:ea typeface="Calibri"/>
                <a:cs typeface="Times New Roman"/>
              </a:rPr>
              <a:t>☒</a:t>
            </a:r>
            <a:r>
              <a:rPr lang="fr-CH" sz="2000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 Faux</a:t>
            </a:r>
            <a:endParaRPr lang="fr-CH" sz="2000" dirty="0">
              <a:solidFill>
                <a:schemeClr val="bg1"/>
              </a:solidFill>
              <a:effectLst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323528" y="1412776"/>
            <a:ext cx="8497887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fr-CH" sz="2800" dirty="0" smtClean="0">
                <a:solidFill>
                  <a:srgbClr val="6B7479"/>
                </a:solidFill>
                <a:latin typeface="Arial"/>
                <a:ea typeface="Verdana" pitchFamily="34" charset="0"/>
                <a:cs typeface="Arial"/>
              </a:rPr>
              <a:t>En Suisse, une grande partie des</a:t>
            </a:r>
          </a:p>
          <a:p>
            <a:pPr algn="ctr"/>
            <a:r>
              <a:rPr lang="fr-CH" sz="2800" dirty="0" smtClean="0">
                <a:solidFill>
                  <a:srgbClr val="6B7479"/>
                </a:solidFill>
                <a:latin typeface="Arial"/>
                <a:ea typeface="Verdana" pitchFamily="34" charset="0"/>
                <a:cs typeface="Arial"/>
              </a:rPr>
              <a:t>jeunes de 15 à 17 ans fument.</a:t>
            </a:r>
          </a:p>
        </p:txBody>
      </p:sp>
    </p:spTree>
    <p:extLst>
      <p:ext uri="{BB962C8B-B14F-4D97-AF65-F5344CB8AC3E}">
        <p14:creationId xmlns:p14="http://schemas.microsoft.com/office/powerpoint/2010/main" val="326033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93713" y="1196752"/>
            <a:ext cx="849788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fr-CH" sz="2800" dirty="0" smtClean="0">
                <a:solidFill>
                  <a:srgbClr val="6B7479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Combien dépense en une année une personne qui fume un paquet de cigarettes par jour?</a:t>
            </a:r>
            <a:endParaRPr lang="fr-CH" sz="2800" dirty="0">
              <a:solidFill>
                <a:srgbClr val="6B7479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10974" y="2780928"/>
            <a:ext cx="2340704" cy="493148"/>
          </a:xfrm>
          <a:prstGeom prst="rect">
            <a:avLst/>
          </a:prstGeom>
          <a:gradFill>
            <a:gsLst>
              <a:gs pos="0">
                <a:srgbClr val="7BA93E"/>
              </a:gs>
              <a:gs pos="100000">
                <a:srgbClr val="ADC94B"/>
              </a:gs>
            </a:gsLst>
            <a:lin ang="16200000" scaled="0"/>
          </a:gradFill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  <a:tabLst>
                <a:tab pos="990600" algn="l"/>
              </a:tabLst>
            </a:pPr>
            <a:r>
              <a:rPr lang="en-US" dirty="0" smtClean="0">
                <a:solidFill>
                  <a:schemeClr val="bg1"/>
                </a:solidFill>
                <a:latin typeface="MS Gothic"/>
                <a:ea typeface="Calibri"/>
                <a:cs typeface="Times New Roman"/>
              </a:rPr>
              <a:t>☒</a:t>
            </a:r>
            <a:r>
              <a:rPr lang="fr-CH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 3’000 francs</a:t>
            </a:r>
            <a:endParaRPr lang="fr-CH" dirty="0">
              <a:solidFill>
                <a:schemeClr val="bg1"/>
              </a:solidFill>
              <a:effectLst/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Tabaquiz</a:t>
            </a:r>
            <a:r>
              <a:rPr lang="fr-CH" dirty="0" smtClean="0"/>
              <a:t> 8h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90154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67544" y="2132856"/>
            <a:ext cx="72801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H" sz="2000" b="1" dirty="0" smtClean="0">
                <a:solidFill>
                  <a:srgbClr val="7BA93E"/>
                </a:solidFill>
                <a:latin typeface="Arial" pitchFamily="34" charset="0"/>
              </a:rPr>
              <a:t>1 paquet par jour pendant 1 an = 365 x 8.40 = 3’066 francs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Tabaquiz</a:t>
            </a:r>
            <a:r>
              <a:rPr lang="fr-CH" dirty="0" smtClean="0"/>
              <a:t> 8h</a:t>
            </a:r>
            <a:endParaRPr lang="fr-CH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3327958"/>
            <a:ext cx="3042413" cy="175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068960"/>
            <a:ext cx="917541" cy="129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11088"/>
            <a:ext cx="2780145" cy="2205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93713" y="1196752"/>
            <a:ext cx="84978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fr-CH" sz="2000" dirty="0" smtClean="0">
                <a:solidFill>
                  <a:srgbClr val="6B747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Fumer, ça coûte cher!</a:t>
            </a:r>
            <a:endParaRPr lang="fr-CH" sz="2000" dirty="0">
              <a:solidFill>
                <a:srgbClr val="6B747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522" y="3016755"/>
            <a:ext cx="1584887" cy="1188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59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09961" y="2348880"/>
            <a:ext cx="7221100" cy="2696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de-CH" dirty="0" err="1">
                <a:solidFill>
                  <a:srgbClr val="C00000"/>
                </a:solidFill>
                <a:latin typeface="Arial" charset="0"/>
                <a:cs typeface="Arial" charset="0"/>
              </a:rPr>
              <a:t>Rte</a:t>
            </a:r>
            <a:r>
              <a:rPr lang="de-CH" dirty="0">
                <a:solidFill>
                  <a:srgbClr val="C00000"/>
                </a:solidFill>
                <a:latin typeface="Arial" charset="0"/>
                <a:cs typeface="Arial" charset="0"/>
              </a:rPr>
              <a:t> St-Nicolas-de-Flüe 2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de-CH" dirty="0">
                <a:solidFill>
                  <a:srgbClr val="C00000"/>
                </a:solidFill>
                <a:latin typeface="Arial" charset="0"/>
                <a:cs typeface="Arial" charset="0"/>
              </a:rPr>
              <a:t>Case </a:t>
            </a:r>
            <a:r>
              <a:rPr lang="de-CH" dirty="0" err="1">
                <a:solidFill>
                  <a:srgbClr val="C00000"/>
                </a:solidFill>
                <a:latin typeface="Arial" charset="0"/>
                <a:cs typeface="Arial" charset="0"/>
              </a:rPr>
              <a:t>postale</a:t>
            </a:r>
            <a:endParaRPr lang="de-CH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de-CH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1701 </a:t>
            </a:r>
            <a:r>
              <a:rPr lang="de-CH" dirty="0">
                <a:solidFill>
                  <a:srgbClr val="C00000"/>
                </a:solidFill>
                <a:latin typeface="Arial" charset="0"/>
                <a:cs typeface="Arial" charset="0"/>
              </a:rPr>
              <a:t>Fribourg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de-CH" dirty="0" err="1">
                <a:solidFill>
                  <a:srgbClr val="C00000"/>
                </a:solidFill>
                <a:latin typeface="Arial" charset="0"/>
                <a:cs typeface="Arial" charset="0"/>
              </a:rPr>
              <a:t>Téléphone</a:t>
            </a:r>
            <a:r>
              <a:rPr lang="de-CH" dirty="0">
                <a:solidFill>
                  <a:srgbClr val="C00000"/>
                </a:solidFill>
                <a:latin typeface="Arial" charset="0"/>
                <a:cs typeface="Arial" charset="0"/>
              </a:rPr>
              <a:t> 026 425 54 10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de-CH" dirty="0">
              <a:latin typeface="Arial" charset="0"/>
              <a:cs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de-CH" sz="2500" b="1" dirty="0">
                <a:solidFill>
                  <a:srgbClr val="991219"/>
                </a:solidFill>
                <a:latin typeface="Arial" charset="0"/>
                <a:cs typeface="Arial" charset="0"/>
              </a:rPr>
              <a:t>info@cipretfribourg.ch</a:t>
            </a:r>
            <a:r>
              <a:rPr lang="de-CH" sz="2500" b="1" dirty="0">
                <a:solidFill>
                  <a:srgbClr val="991219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de-CH" sz="2500" b="1" dirty="0" smtClean="0">
                <a:solidFill>
                  <a:srgbClr val="991219"/>
                </a:solidFill>
                <a:latin typeface="Arial" pitchFamily="34" charset="0"/>
                <a:cs typeface="Arial" pitchFamily="34" charset="0"/>
              </a:rPr>
              <a:t>www.cipretfribourg.ch</a:t>
            </a:r>
            <a:endParaRPr lang="de-CH" sz="2500" dirty="0">
              <a:solidFill>
                <a:srgbClr val="991219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505002" y="1196752"/>
            <a:ext cx="84978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fr-CH" sz="2200" dirty="0" smtClean="0">
                <a:solidFill>
                  <a:srgbClr val="6B7479"/>
                </a:solidFill>
                <a:latin typeface="Verdana" charset="0"/>
              </a:rPr>
              <a:t>Où nous trouver ?</a:t>
            </a:r>
            <a:endParaRPr lang="fr-CH" sz="2200" dirty="0">
              <a:solidFill>
                <a:srgbClr val="6B7479"/>
              </a:solidFill>
              <a:latin typeface="Verdana" charset="0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Tabaquiz</a:t>
            </a:r>
            <a:r>
              <a:rPr lang="fr-CH" dirty="0" smtClean="0"/>
              <a:t> 8h</a:t>
            </a:r>
            <a:endParaRPr lang="fr-CH" dirty="0"/>
          </a:p>
        </p:txBody>
      </p:sp>
      <p:sp>
        <p:nvSpPr>
          <p:cNvPr id="2" name="ZoneTexte 1"/>
          <p:cNvSpPr txBox="1"/>
          <p:nvPr/>
        </p:nvSpPr>
        <p:spPr>
          <a:xfrm>
            <a:off x="6804248" y="6575354"/>
            <a:ext cx="13372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© CIPRET Fribourg 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Tabaquiz</a:t>
            </a:r>
            <a:r>
              <a:rPr lang="fr-CH" dirty="0" smtClean="0"/>
              <a:t> 8H</a:t>
            </a:r>
            <a:endParaRPr lang="fr-CH" baseline="300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2506378"/>
              </p:ext>
            </p:extLst>
          </p:nvPr>
        </p:nvGraphicFramePr>
        <p:xfrm>
          <a:off x="323528" y="1963899"/>
          <a:ext cx="338437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phique 4"/>
          <p:cNvGraphicFramePr/>
          <p:nvPr>
            <p:extLst/>
          </p:nvPr>
        </p:nvGraphicFramePr>
        <p:xfrm>
          <a:off x="5076056" y="1815231"/>
          <a:ext cx="338437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3850779" y="5004440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Monitorage suisse des addictions, 2016</a:t>
            </a:r>
          </a:p>
          <a:p>
            <a:pPr algn="ctr"/>
            <a:r>
              <a:rPr lang="fr-CH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Enquête suisse sur la santé, OFS, 2018</a:t>
            </a:r>
            <a:endParaRPr lang="fr-CH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er 7"/>
          <p:cNvGrpSpPr/>
          <p:nvPr/>
        </p:nvGrpSpPr>
        <p:grpSpPr>
          <a:xfrm>
            <a:off x="3707904" y="3009726"/>
            <a:ext cx="1800200" cy="923330"/>
            <a:chOff x="3779912" y="4005064"/>
            <a:chExt cx="1800200" cy="923330"/>
          </a:xfrm>
        </p:grpSpPr>
        <p:sp>
          <p:nvSpPr>
            <p:cNvPr id="10" name="Textfeld 2"/>
            <p:cNvSpPr txBox="1">
              <a:spLocks noChangeArrowheads="1"/>
            </p:cNvSpPr>
            <p:nvPr/>
          </p:nvSpPr>
          <p:spPr bwMode="auto">
            <a:xfrm>
              <a:off x="3923901" y="4005064"/>
              <a:ext cx="1656211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CH" altLang="de-DE" sz="1800" dirty="0" smtClean="0">
                  <a:solidFill>
                    <a:prstClr val="black"/>
                  </a:solidFill>
                </a:rPr>
                <a:t>Non-</a:t>
              </a:r>
              <a:r>
                <a:rPr lang="de-CH" altLang="de-DE" sz="1800" dirty="0" err="1" smtClean="0">
                  <a:solidFill>
                    <a:prstClr val="black"/>
                  </a:solidFill>
                </a:rPr>
                <a:t>fumeurs</a:t>
              </a:r>
              <a:r>
                <a:rPr lang="de-CH" altLang="de-DE" sz="1800" dirty="0" smtClean="0">
                  <a:solidFill>
                    <a:prstClr val="black"/>
                  </a:solidFill>
                </a:rPr>
                <a:t>             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1800" dirty="0">
                <a:solidFill>
                  <a:prstClr val="black"/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CH" altLang="de-DE" sz="1800" dirty="0" err="1" smtClean="0">
                  <a:solidFill>
                    <a:prstClr val="black"/>
                  </a:solidFill>
                </a:rPr>
                <a:t>fumeurs</a:t>
              </a:r>
              <a:endParaRPr lang="de-CH" altLang="de-DE" sz="18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11" name="Rechteck 4"/>
            <p:cNvSpPr/>
            <p:nvPr/>
          </p:nvSpPr>
          <p:spPr bwMode="auto">
            <a:xfrm>
              <a:off x="3779912" y="4119365"/>
              <a:ext cx="144463" cy="142875"/>
            </a:xfrm>
            <a:prstGeom prst="rect">
              <a:avLst/>
            </a:prstGeom>
            <a:solidFill>
              <a:srgbClr val="ADC94B"/>
            </a:solidFill>
            <a:ln>
              <a:solidFill>
                <a:srgbClr val="ADC9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 sz="1800">
                <a:solidFill>
                  <a:prstClr val="white"/>
                </a:solidFill>
              </a:endParaRPr>
            </a:p>
          </p:txBody>
        </p:sp>
        <p:sp>
          <p:nvSpPr>
            <p:cNvPr id="12" name="Rechteck 9"/>
            <p:cNvSpPr/>
            <p:nvPr/>
          </p:nvSpPr>
          <p:spPr bwMode="auto">
            <a:xfrm>
              <a:off x="3779912" y="4653136"/>
              <a:ext cx="142875" cy="142875"/>
            </a:xfrm>
            <a:prstGeom prst="rect">
              <a:avLst/>
            </a:prstGeom>
            <a:solidFill>
              <a:srgbClr val="6B7479"/>
            </a:solidFill>
            <a:ln>
              <a:solidFill>
                <a:srgbClr val="6B7479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 sz="1800">
                <a:solidFill>
                  <a:prstClr val="white">
                    <a:lumMod val="85000"/>
                  </a:prstClr>
                </a:solidFill>
              </a:endParaRPr>
            </a:p>
          </p:txBody>
        </p:sp>
      </p:grp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23528" y="980728"/>
            <a:ext cx="849788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fr-CH" sz="2200" dirty="0" smtClean="0">
                <a:solidFill>
                  <a:srgbClr val="6B7479"/>
                </a:solidFill>
                <a:latin typeface="Arial"/>
                <a:ea typeface="Verdana" pitchFamily="34" charset="0"/>
                <a:cs typeface="Arial"/>
              </a:rPr>
              <a:t>La plupart des jeunes ne fument pas</a:t>
            </a:r>
            <a:endParaRPr lang="fr-CH" sz="2200" dirty="0">
              <a:solidFill>
                <a:srgbClr val="6B7479"/>
              </a:solidFill>
              <a:latin typeface="Arial"/>
              <a:ea typeface="Verdana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061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493713" y="1196752"/>
            <a:ext cx="84978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fr-CH" sz="2000" dirty="0" smtClean="0">
              <a:solidFill>
                <a:srgbClr val="9912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15617" y="2420888"/>
            <a:ext cx="7272808" cy="1728192"/>
          </a:xfrm>
          <a:prstGeom prst="rect">
            <a:avLst/>
          </a:prstGeom>
          <a:gradFill flip="none" rotWithShape="1">
            <a:gsLst>
              <a:gs pos="0">
                <a:srgbClr val="7BA93E"/>
              </a:gs>
              <a:gs pos="100000">
                <a:srgbClr val="ADC94B"/>
              </a:gs>
            </a:gsLst>
            <a:lin ang="16200000" scaled="0"/>
            <a:tileRect/>
          </a:gradFill>
          <a:effectLst/>
        </p:spPr>
        <p:txBody>
          <a:bodyPr wrap="square">
            <a:normAutofit/>
          </a:bodyPr>
          <a:lstStyle/>
          <a:p>
            <a:pPr marL="447675" indent="-361950">
              <a:spcBef>
                <a:spcPts val="1200"/>
              </a:spcBef>
              <a:spcAft>
                <a:spcPts val="0"/>
              </a:spcAft>
              <a:tabLst>
                <a:tab pos="447675" algn="l"/>
              </a:tabLst>
            </a:pPr>
            <a:r>
              <a:rPr lang="en-US" sz="2000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☒</a:t>
            </a:r>
            <a:r>
              <a:rPr lang="fr-CH" sz="2000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 </a:t>
            </a:r>
            <a:r>
              <a:rPr lang="fr-CH" sz="2000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Produits de nettoyage</a:t>
            </a:r>
            <a:endParaRPr lang="fr-CH" sz="2000" dirty="0">
              <a:solidFill>
                <a:schemeClr val="bg1"/>
              </a:solidFill>
              <a:latin typeface="Arial"/>
              <a:ea typeface="Calibri"/>
              <a:cs typeface="Times New Roman"/>
            </a:endParaRPr>
          </a:p>
          <a:p>
            <a:pPr marL="85725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tabLst>
                <a:tab pos="44767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☒</a:t>
            </a:r>
            <a:r>
              <a:rPr lang="fr-CH" sz="2000" dirty="0" smtClean="0">
                <a:latin typeface="Arial"/>
                <a:ea typeface="Calibri"/>
                <a:cs typeface="Times New Roman"/>
              </a:rPr>
              <a:t>	</a:t>
            </a:r>
            <a:r>
              <a:rPr lang="fr-CH" sz="2000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Batteries</a:t>
            </a:r>
          </a:p>
          <a:p>
            <a:pPr marL="85725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tabLst>
                <a:tab pos="44767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☒ </a:t>
            </a:r>
            <a:r>
              <a:rPr lang="fr-CH" sz="2000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Gaz d’échappement des véhicules à moteur</a:t>
            </a:r>
            <a:endParaRPr lang="fr-CH" sz="2000" dirty="0">
              <a:solidFill>
                <a:schemeClr val="bg1"/>
              </a:solidFill>
              <a:latin typeface="Arial"/>
              <a:ea typeface="Calibri"/>
              <a:cs typeface="Times New Roman"/>
            </a:endParaRPr>
          </a:p>
          <a:p>
            <a:pPr marL="85725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tabLst>
                <a:tab pos="447675" algn="l"/>
              </a:tabLst>
            </a:pPr>
            <a:r>
              <a:rPr lang="en-US" sz="2000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☒</a:t>
            </a:r>
            <a:r>
              <a:rPr lang="fr-CH" sz="2000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	</a:t>
            </a:r>
            <a:r>
              <a:rPr lang="fr-CH" sz="2000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Revêtement routier</a:t>
            </a:r>
            <a:endParaRPr lang="fr-CH" sz="2000" dirty="0">
              <a:solidFill>
                <a:schemeClr val="bg1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Tabaquiz</a:t>
            </a:r>
            <a:r>
              <a:rPr lang="fr-CH" dirty="0" smtClean="0"/>
              <a:t> 8h</a:t>
            </a:r>
            <a:endParaRPr lang="fr-CH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3528" y="980728"/>
            <a:ext cx="8497887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fr-CH" sz="2800" dirty="0" smtClean="0">
                <a:solidFill>
                  <a:srgbClr val="6B7479"/>
                </a:solidFill>
                <a:latin typeface="Arial"/>
                <a:ea typeface="Verdana" pitchFamily="34" charset="0"/>
                <a:cs typeface="Arial"/>
              </a:rPr>
              <a:t>Une cigarette contient des poisons qu’on</a:t>
            </a:r>
          </a:p>
          <a:p>
            <a:pPr algn="ctr"/>
            <a:r>
              <a:rPr lang="fr-CH" sz="2800" dirty="0" smtClean="0">
                <a:solidFill>
                  <a:srgbClr val="6B7479"/>
                </a:solidFill>
                <a:latin typeface="Arial"/>
                <a:ea typeface="Verdana" pitchFamily="34" charset="0"/>
                <a:cs typeface="Arial"/>
              </a:rPr>
              <a:t>retrouve également dans les:</a:t>
            </a:r>
            <a:endParaRPr lang="fr-CH" sz="2800" dirty="0">
              <a:solidFill>
                <a:srgbClr val="6B7479"/>
              </a:solidFill>
              <a:latin typeface="Arial"/>
              <a:ea typeface="Verdana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133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Tabaquiz</a:t>
            </a:r>
            <a:r>
              <a:rPr lang="fr-CH" dirty="0"/>
              <a:t> 8h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936" y="1742540"/>
            <a:ext cx="6248942" cy="357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e 15"/>
          <p:cNvGrpSpPr/>
          <p:nvPr/>
        </p:nvGrpSpPr>
        <p:grpSpPr>
          <a:xfrm>
            <a:off x="1134619" y="3993688"/>
            <a:ext cx="726481" cy="999440"/>
            <a:chOff x="2369791" y="5370423"/>
            <a:chExt cx="726481" cy="999440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2005" y="5370423"/>
              <a:ext cx="625487" cy="728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ZoneTexte 17"/>
            <p:cNvSpPr txBox="1"/>
            <p:nvPr/>
          </p:nvSpPr>
          <p:spPr>
            <a:xfrm>
              <a:off x="2369791" y="6123642"/>
              <a:ext cx="72648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Goudron</a:t>
              </a:r>
              <a:endParaRPr lang="fr-CH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Ellipse 18"/>
          <p:cNvSpPr/>
          <p:nvPr/>
        </p:nvSpPr>
        <p:spPr>
          <a:xfrm>
            <a:off x="733022" y="3853626"/>
            <a:ext cx="1584176" cy="1294983"/>
          </a:xfrm>
          <a:prstGeom prst="ellipse">
            <a:avLst/>
          </a:prstGeom>
          <a:noFill/>
          <a:ln>
            <a:solidFill>
              <a:srgbClr val="991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Ellipse 19"/>
          <p:cNvSpPr/>
          <p:nvPr/>
        </p:nvSpPr>
        <p:spPr>
          <a:xfrm>
            <a:off x="6797448" y="4366265"/>
            <a:ext cx="1584176" cy="1294983"/>
          </a:xfrm>
          <a:prstGeom prst="ellipse">
            <a:avLst/>
          </a:prstGeom>
          <a:noFill/>
          <a:ln>
            <a:solidFill>
              <a:srgbClr val="991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Ellipse 20"/>
          <p:cNvSpPr/>
          <p:nvPr/>
        </p:nvSpPr>
        <p:spPr>
          <a:xfrm>
            <a:off x="4421184" y="3829611"/>
            <a:ext cx="1224136" cy="936104"/>
          </a:xfrm>
          <a:prstGeom prst="ellipse">
            <a:avLst/>
          </a:prstGeom>
          <a:noFill/>
          <a:ln>
            <a:solidFill>
              <a:srgbClr val="991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pSp>
        <p:nvGrpSpPr>
          <p:cNvPr id="22" name="Groupe 21"/>
          <p:cNvGrpSpPr/>
          <p:nvPr/>
        </p:nvGrpSpPr>
        <p:grpSpPr>
          <a:xfrm>
            <a:off x="768152" y="2372122"/>
            <a:ext cx="979170" cy="895350"/>
            <a:chOff x="5808712" y="1847944"/>
            <a:chExt cx="979170" cy="895350"/>
          </a:xfrm>
        </p:grpSpPr>
        <p:pic>
          <p:nvPicPr>
            <p:cNvPr id="23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7762" y="2219419"/>
              <a:ext cx="93345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sp>
          <p:nvSpPr>
            <p:cNvPr id="24" name="ZoneTexte 8"/>
            <p:cNvSpPr txBox="1"/>
            <p:nvPr/>
          </p:nvSpPr>
          <p:spPr>
            <a:xfrm>
              <a:off x="5808712" y="1847944"/>
              <a:ext cx="979170" cy="383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fr-CH" sz="1000" b="1" kern="1200" dirty="0">
                  <a:solidFill>
                    <a:srgbClr val="000000"/>
                  </a:solidFill>
                  <a:effectLst/>
                  <a:latin typeface="Arial"/>
                  <a:ea typeface="MS PGothic"/>
                </a:rPr>
                <a:t>Monoxyde de carbone</a:t>
              </a:r>
              <a:endParaRPr lang="fr-CH" sz="1200" dirty="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25" name="Ellipse 24"/>
          <p:cNvSpPr/>
          <p:nvPr/>
        </p:nvSpPr>
        <p:spPr>
          <a:xfrm>
            <a:off x="539552" y="2276872"/>
            <a:ext cx="1469390" cy="1209040"/>
          </a:xfrm>
          <a:prstGeom prst="ellipse">
            <a:avLst/>
          </a:prstGeom>
          <a:noFill/>
          <a:ln>
            <a:solidFill>
              <a:srgbClr val="991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CH"/>
          </a:p>
        </p:txBody>
      </p:sp>
      <p:cxnSp>
        <p:nvCxnSpPr>
          <p:cNvPr id="26" name="Connecteur droit 25"/>
          <p:cNvCxnSpPr>
            <a:stCxn id="17" idx="3"/>
          </p:cNvCxnSpPr>
          <p:nvPr/>
        </p:nvCxnSpPr>
        <p:spPr>
          <a:xfrm flipV="1">
            <a:off x="1832320" y="2708920"/>
            <a:ext cx="1276966" cy="1649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>
            <a:stCxn id="23" idx="3"/>
          </p:cNvCxnSpPr>
          <p:nvPr/>
        </p:nvCxnSpPr>
        <p:spPr>
          <a:xfrm flipV="1">
            <a:off x="1720652" y="2808428"/>
            <a:ext cx="1244618" cy="19710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1720652" y="1089774"/>
            <a:ext cx="6167284" cy="400110"/>
          </a:xfrm>
          <a:prstGeom prst="rect">
            <a:avLst/>
          </a:prstGeom>
          <a:gradFill>
            <a:gsLst>
              <a:gs pos="0">
                <a:srgbClr val="7BA93E"/>
              </a:gs>
              <a:gs pos="100000">
                <a:srgbClr val="ADC94B"/>
              </a:gs>
            </a:gsLst>
            <a:lin ang="162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fr-CH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 fumée de tabac  =  4’000 substances</a:t>
            </a:r>
          </a:p>
        </p:txBody>
      </p:sp>
    </p:spTree>
    <p:extLst>
      <p:ext uri="{BB962C8B-B14F-4D97-AF65-F5344CB8AC3E}">
        <p14:creationId xmlns:p14="http://schemas.microsoft.com/office/powerpoint/2010/main" val="48764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5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Tabaquiz</a:t>
            </a:r>
            <a:r>
              <a:rPr lang="fr-CH" dirty="0"/>
              <a:t> 8h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3528" y="980728"/>
            <a:ext cx="849788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fr-CH" sz="2200" dirty="0" smtClean="0">
                <a:solidFill>
                  <a:srgbClr val="6B7479"/>
                </a:solidFill>
                <a:latin typeface="Arial"/>
                <a:ea typeface="Verdana" pitchFamily="34" charset="0"/>
                <a:cs typeface="Arial"/>
              </a:rPr>
              <a:t>… 4’000 substances dont une bonne partie sont</a:t>
            </a:r>
          </a:p>
          <a:p>
            <a:pPr algn="ctr"/>
            <a:r>
              <a:rPr lang="fr-CH" sz="2200" dirty="0" smtClean="0">
                <a:solidFill>
                  <a:srgbClr val="6B7479"/>
                </a:solidFill>
                <a:latin typeface="Arial"/>
                <a:ea typeface="Verdana" pitchFamily="34" charset="0"/>
                <a:cs typeface="Arial"/>
              </a:rPr>
              <a:t>toxiques pour l’organisme. </a:t>
            </a:r>
            <a:endParaRPr lang="fr-CH" sz="2200" dirty="0">
              <a:solidFill>
                <a:srgbClr val="6B7479"/>
              </a:solidFill>
              <a:latin typeface="Arial"/>
              <a:ea typeface="Verdana" pitchFamily="34" charset="0"/>
              <a:cs typeface="Arial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75656" y="4201343"/>
            <a:ext cx="6696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Alternative: utiliser un extrait de l’émission «C’est pas sorcier» sur le thème tabac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3399" y="1981200"/>
            <a:ext cx="8288015" cy="2095872"/>
          </a:xfrm>
        </p:spPr>
        <p:txBody>
          <a:bodyPr/>
          <a:lstStyle/>
          <a:p>
            <a:pPr marL="0" indent="0">
              <a:buNone/>
            </a:pPr>
            <a:endParaRPr lang="fr-CH" sz="2000" dirty="0" smtClean="0"/>
          </a:p>
          <a:p>
            <a:pPr marL="892175" indent="0">
              <a:buNone/>
            </a:pPr>
            <a:r>
              <a:rPr lang="fr-CH" sz="1800" dirty="0" smtClean="0"/>
              <a:t>Voir la vidéo </a:t>
            </a:r>
            <a:r>
              <a:rPr lang="fr-CH" sz="1800" dirty="0" err="1" smtClean="0"/>
              <a:t>RTSdécouverte</a:t>
            </a:r>
            <a:r>
              <a:rPr lang="fr-CH" sz="1800" dirty="0" smtClean="0"/>
              <a:t>:</a:t>
            </a:r>
          </a:p>
          <a:p>
            <a:pPr marL="892175" indent="0">
              <a:buNone/>
            </a:pPr>
            <a:r>
              <a:rPr lang="fr-CH" sz="1800" dirty="0" smtClean="0"/>
              <a:t>«Pourquoi le tabac est-il dangereux pour la santé?»</a:t>
            </a:r>
          </a:p>
          <a:p>
            <a:pPr marL="892175" indent="0">
              <a:buNone/>
            </a:pPr>
            <a:r>
              <a:rPr lang="fr-CH" sz="1800" u="sng" dirty="0" smtClean="0">
                <a:hlinkClick r:id="rId2"/>
              </a:rPr>
              <a:t>https</a:t>
            </a:r>
            <a:r>
              <a:rPr lang="fr-CH" sz="1800" u="sng" dirty="0">
                <a:hlinkClick r:id="rId2"/>
              </a:rPr>
              <a:t>://</a:t>
            </a:r>
            <a:r>
              <a:rPr lang="fr-CH" sz="1800" u="sng" dirty="0" smtClean="0">
                <a:hlinkClick r:id="rId2"/>
              </a:rPr>
              <a:t>www.youtube.com/watch?v=0twhB0c1tIA</a:t>
            </a:r>
            <a:endParaRPr lang="fr-CH" sz="1800" dirty="0"/>
          </a:p>
          <a:p>
            <a:pPr marL="892175" indent="0">
              <a:buNone/>
            </a:pPr>
            <a:r>
              <a:rPr lang="fr-CH" sz="1800" dirty="0" smtClean="0"/>
              <a:t>durée: 2’03</a:t>
            </a:r>
            <a:endParaRPr lang="fr-CH" sz="1800" dirty="0"/>
          </a:p>
        </p:txBody>
      </p:sp>
      <p:pic>
        <p:nvPicPr>
          <p:cNvPr id="17410" name="Picture 2" descr="C:\Users\ala\AppData\Local\Microsoft\Windows\Temporary Internet Files\Content.IE5\L7DWMORJ\lgi01a20130909090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44" y="2841647"/>
            <a:ext cx="67262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07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Tabaquiz</a:t>
            </a:r>
            <a:r>
              <a:rPr lang="fr-CH" dirty="0" smtClean="0"/>
              <a:t> 8h</a:t>
            </a:r>
            <a:endParaRPr lang="fr-CH" dirty="0"/>
          </a:p>
        </p:txBody>
      </p:sp>
      <p:sp>
        <p:nvSpPr>
          <p:cNvPr id="12" name="Rectangle 11"/>
          <p:cNvSpPr/>
          <p:nvPr/>
        </p:nvSpPr>
        <p:spPr>
          <a:xfrm>
            <a:off x="3779912" y="2804735"/>
            <a:ext cx="1368152" cy="461665"/>
          </a:xfrm>
          <a:prstGeom prst="rect">
            <a:avLst/>
          </a:prstGeom>
          <a:gradFill>
            <a:gsLst>
              <a:gs pos="0">
                <a:srgbClr val="7BA93E"/>
              </a:gs>
              <a:gs pos="100000">
                <a:srgbClr val="ADC94B"/>
              </a:gs>
            </a:gsLst>
            <a:lin ang="16200000" scaled="0"/>
          </a:gradFill>
        </p:spPr>
        <p:txBody>
          <a:bodyPr wrap="square">
            <a:spAutoFit/>
          </a:bodyPr>
          <a:lstStyle/>
          <a:p>
            <a:pPr marL="447675" indent="-361950">
              <a:lnSpc>
                <a:spcPct val="120000"/>
              </a:lnSpc>
              <a:spcAft>
                <a:spcPts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MS Gothic"/>
                <a:ea typeface="Calibri"/>
                <a:cs typeface="Times New Roman"/>
              </a:rPr>
              <a:t>☒</a:t>
            </a:r>
            <a:r>
              <a:rPr lang="fr-CH" sz="2000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Vrai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93713" y="1196752"/>
            <a:ext cx="849788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fr-CH" sz="2800" dirty="0" smtClean="0">
                <a:solidFill>
                  <a:srgbClr val="6B747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Fumer la </a:t>
            </a:r>
            <a:r>
              <a:rPr lang="fr-CH" sz="2800" dirty="0" err="1" smtClean="0">
                <a:solidFill>
                  <a:srgbClr val="6B747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shisha</a:t>
            </a:r>
            <a:r>
              <a:rPr lang="fr-CH" sz="2800" dirty="0" smtClean="0">
                <a:solidFill>
                  <a:srgbClr val="6B747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comporte les mêmes risques pour la santé que la cigarette. </a:t>
            </a:r>
            <a:endParaRPr lang="fr-CH" sz="2800" dirty="0">
              <a:solidFill>
                <a:srgbClr val="6B747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87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Tabaquiz</a:t>
            </a:r>
            <a:r>
              <a:rPr lang="fr-CH" dirty="0" smtClean="0"/>
              <a:t> 8h</a:t>
            </a:r>
            <a:endParaRPr lang="fr-CH" dirty="0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275857" y="2399402"/>
            <a:ext cx="5259112" cy="338554"/>
          </a:xfrm>
          <a:prstGeom prst="rect">
            <a:avLst/>
          </a:prstGeom>
          <a:gradFill>
            <a:gsLst>
              <a:gs pos="0">
                <a:srgbClr val="7BA93E"/>
              </a:gs>
              <a:gs pos="100000">
                <a:srgbClr val="ADC94B"/>
              </a:gs>
            </a:gsLst>
            <a:lin ang="16200000" scaled="0"/>
          </a:gradFill>
          <a:ln w="9525">
            <a:solidFill>
              <a:srgbClr val="7BA93E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CH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bouffée chicha </a:t>
            </a:r>
            <a:r>
              <a:rPr lang="fr-CH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 autant </a:t>
            </a:r>
            <a:r>
              <a:rPr lang="fr-CH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particules 1 cigarette</a:t>
            </a:r>
            <a:endParaRPr lang="fr-F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3275856" y="2977961"/>
            <a:ext cx="5259113" cy="338554"/>
          </a:xfrm>
          <a:prstGeom prst="rect">
            <a:avLst/>
          </a:prstGeom>
          <a:gradFill>
            <a:gsLst>
              <a:gs pos="0">
                <a:srgbClr val="7BA93E"/>
              </a:gs>
              <a:gs pos="100000">
                <a:srgbClr val="ADC94B"/>
              </a:gs>
            </a:gsLst>
            <a:lin ang="16200000" scaled="0"/>
          </a:gradFill>
          <a:ln w="9525">
            <a:solidFill>
              <a:srgbClr val="7BA93E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CH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heure fumée passive  = CO de 6 à 8 cigarettes</a:t>
            </a:r>
            <a:endParaRPr lang="fr-F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553" y="4562792"/>
            <a:ext cx="1072018" cy="69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688" y="4656083"/>
            <a:ext cx="1072018" cy="72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4180705" y="5416354"/>
            <a:ext cx="255153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fr-CH" sz="1600" b="1" dirty="0" err="1" smtClean="0">
                <a:solidFill>
                  <a:srgbClr val="7BA93E"/>
                </a:solidFill>
                <a:latin typeface="Arial" charset="0"/>
              </a:rPr>
              <a:t>Snuff</a:t>
            </a:r>
            <a:r>
              <a:rPr lang="fr-CH" sz="1600" b="1" dirty="0" smtClean="0">
                <a:solidFill>
                  <a:srgbClr val="7BA93E"/>
                </a:solidFill>
                <a:latin typeface="Arial" charset="0"/>
              </a:rPr>
              <a:t>, </a:t>
            </a:r>
            <a:r>
              <a:rPr lang="fr-CH" sz="1600" b="1" dirty="0">
                <a:solidFill>
                  <a:srgbClr val="7BA93E"/>
                </a:solidFill>
                <a:latin typeface="Arial" charset="0"/>
              </a:rPr>
              <a:t>tabac à priser</a:t>
            </a:r>
            <a:endParaRPr lang="fr-FR" sz="1600" b="1" dirty="0">
              <a:solidFill>
                <a:srgbClr val="7BA93E"/>
              </a:solidFill>
              <a:latin typeface="Arial" charset="0"/>
            </a:endParaRP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6732240" y="5399792"/>
            <a:ext cx="240255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fr-CH" sz="1600" b="1" dirty="0" err="1">
                <a:solidFill>
                  <a:srgbClr val="7BA93E"/>
                </a:solidFill>
                <a:latin typeface="Arial" charset="0"/>
              </a:rPr>
              <a:t>Snus</a:t>
            </a:r>
            <a:r>
              <a:rPr lang="fr-CH" sz="1600" b="1" dirty="0">
                <a:solidFill>
                  <a:srgbClr val="7BA93E"/>
                </a:solidFill>
                <a:latin typeface="Arial" charset="0"/>
              </a:rPr>
              <a:t>, tabac à </a:t>
            </a:r>
            <a:r>
              <a:rPr lang="fr-CH" sz="1600" b="1" dirty="0" smtClean="0">
                <a:solidFill>
                  <a:srgbClr val="7BA93E"/>
                </a:solidFill>
                <a:latin typeface="Arial" charset="0"/>
              </a:rPr>
              <a:t>chiquer</a:t>
            </a:r>
            <a:endParaRPr lang="fr-FR" sz="1600" b="1" dirty="0">
              <a:solidFill>
                <a:srgbClr val="7BA93E"/>
              </a:solidFill>
              <a:latin typeface="Arial" charset="0"/>
            </a:endParaRPr>
          </a:p>
        </p:txBody>
      </p:sp>
      <p:pic>
        <p:nvPicPr>
          <p:cNvPr id="25" name="Picture 24" descr="30159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96240"/>
            <a:ext cx="2306482" cy="230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93713" y="1124744"/>
            <a:ext cx="84978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fr-CH" sz="2200" dirty="0" smtClean="0">
                <a:solidFill>
                  <a:srgbClr val="6B747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tabac: dangereux sous toutes ses formes</a:t>
            </a:r>
            <a:endParaRPr lang="fr-CH" sz="2200" dirty="0">
              <a:solidFill>
                <a:srgbClr val="6B747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84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 TABAQUIZ 8h</a:t>
            </a:r>
            <a:endParaRPr lang="fr-CH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93713" y="1124744"/>
            <a:ext cx="84978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fr-CH" sz="2200" dirty="0" smtClean="0">
                <a:solidFill>
                  <a:srgbClr val="6B747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 la cigarettes électronique?</a:t>
            </a:r>
            <a:endParaRPr lang="fr-CH" sz="2200" dirty="0">
              <a:solidFill>
                <a:srgbClr val="6B747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450" y="2135758"/>
            <a:ext cx="3724452" cy="209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Inhaltsplatzhalter 3"/>
          <p:cNvSpPr txBox="1">
            <a:spLocks/>
          </p:cNvSpPr>
          <p:nvPr/>
        </p:nvSpPr>
        <p:spPr bwMode="auto">
          <a:xfrm>
            <a:off x="480865" y="1916832"/>
            <a:ext cx="4019127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09563" indent="-285750" eaLnBrk="1" hangingPunct="1">
              <a:buFont typeface="Wingdings" panose="05000000000000000000" pitchFamily="2" charset="2"/>
              <a:buChar char="Ø"/>
            </a:pPr>
            <a:r>
              <a:rPr lang="de-CH" altLang="de-DE" sz="1400" b="1" dirty="0">
                <a:solidFill>
                  <a:srgbClr val="7BA93E"/>
                </a:solidFill>
              </a:rPr>
              <a:t>L</a:t>
            </a:r>
            <a:r>
              <a:rPr lang="de-CH" altLang="de-DE" sz="1400" b="1" dirty="0" smtClean="0">
                <a:solidFill>
                  <a:srgbClr val="7BA93E"/>
                </a:solidFill>
              </a:rPr>
              <a:t>e liquide (</a:t>
            </a:r>
            <a:r>
              <a:rPr lang="de-CH" altLang="de-DE" sz="1400" b="1" dirty="0" err="1" smtClean="0">
                <a:solidFill>
                  <a:srgbClr val="7BA93E"/>
                </a:solidFill>
              </a:rPr>
              <a:t>propylène</a:t>
            </a:r>
            <a:r>
              <a:rPr lang="de-CH" altLang="de-DE" sz="1400" b="1" dirty="0" smtClean="0">
                <a:solidFill>
                  <a:srgbClr val="7BA93E"/>
                </a:solidFill>
              </a:rPr>
              <a:t> </a:t>
            </a:r>
            <a:r>
              <a:rPr lang="de-CH" altLang="de-DE" sz="1400" b="1" dirty="0" err="1" smtClean="0">
                <a:solidFill>
                  <a:srgbClr val="7BA93E"/>
                </a:solidFill>
              </a:rPr>
              <a:t>glycol</a:t>
            </a:r>
            <a:r>
              <a:rPr lang="de-CH" altLang="de-DE" sz="1400" b="1" dirty="0" smtClean="0">
                <a:solidFill>
                  <a:srgbClr val="7BA93E"/>
                </a:solidFill>
              </a:rPr>
              <a:t>, </a:t>
            </a:r>
            <a:r>
              <a:rPr lang="de-CH" altLang="de-DE" sz="1400" b="1" dirty="0" err="1" smtClean="0">
                <a:solidFill>
                  <a:srgbClr val="7BA93E"/>
                </a:solidFill>
              </a:rPr>
              <a:t>arômes</a:t>
            </a:r>
            <a:r>
              <a:rPr lang="de-CH" altLang="de-DE" sz="1400" b="1" dirty="0" smtClean="0">
                <a:solidFill>
                  <a:srgbClr val="7BA93E"/>
                </a:solidFill>
              </a:rPr>
              <a:t>, </a:t>
            </a:r>
            <a:r>
              <a:rPr lang="de-CH" altLang="de-DE" sz="1400" b="1" dirty="0" err="1" smtClean="0">
                <a:solidFill>
                  <a:srgbClr val="7BA93E"/>
                </a:solidFill>
              </a:rPr>
              <a:t>additifs</a:t>
            </a:r>
            <a:r>
              <a:rPr lang="de-CH" altLang="de-DE" sz="1400" b="1" dirty="0" smtClean="0">
                <a:solidFill>
                  <a:srgbClr val="7BA93E"/>
                </a:solidFill>
              </a:rPr>
              <a:t>,…) </a:t>
            </a:r>
            <a:r>
              <a:rPr lang="de-CH" altLang="de-DE" sz="1400" b="1" dirty="0" err="1" smtClean="0">
                <a:solidFill>
                  <a:srgbClr val="7BA93E"/>
                </a:solidFill>
              </a:rPr>
              <a:t>est</a:t>
            </a:r>
            <a:r>
              <a:rPr lang="de-CH" altLang="de-DE" sz="1400" b="1" dirty="0" smtClean="0">
                <a:solidFill>
                  <a:srgbClr val="7BA93E"/>
                </a:solidFill>
              </a:rPr>
              <a:t> </a:t>
            </a:r>
            <a:r>
              <a:rPr lang="de-CH" altLang="de-DE" sz="1400" b="1" dirty="0" err="1" smtClean="0">
                <a:solidFill>
                  <a:srgbClr val="7BA93E"/>
                </a:solidFill>
              </a:rPr>
              <a:t>transformé</a:t>
            </a:r>
            <a:r>
              <a:rPr lang="de-CH" altLang="de-DE" sz="1400" b="1" dirty="0" smtClean="0">
                <a:solidFill>
                  <a:srgbClr val="7BA93E"/>
                </a:solidFill>
              </a:rPr>
              <a:t> en </a:t>
            </a:r>
            <a:r>
              <a:rPr lang="de-CH" altLang="de-DE" sz="1400" b="1" dirty="0" err="1" smtClean="0">
                <a:solidFill>
                  <a:srgbClr val="7BA93E"/>
                </a:solidFill>
              </a:rPr>
              <a:t>vapeur</a:t>
            </a:r>
            <a:r>
              <a:rPr lang="de-CH" altLang="de-DE" sz="1400" b="1" dirty="0" smtClean="0">
                <a:solidFill>
                  <a:srgbClr val="7BA93E"/>
                </a:solidFill>
              </a:rPr>
              <a:t>. </a:t>
            </a:r>
          </a:p>
          <a:p>
            <a:pPr marL="23813" indent="0" eaLnBrk="1" hangingPunct="1">
              <a:buNone/>
            </a:pPr>
            <a:endParaRPr lang="de-CH" altLang="de-DE" sz="1400" b="1" dirty="0" smtClean="0">
              <a:solidFill>
                <a:srgbClr val="7BA93E"/>
              </a:solidFill>
            </a:endParaRPr>
          </a:p>
          <a:p>
            <a:pPr marL="309563" indent="-285750" eaLnBrk="1" hangingPunct="1">
              <a:buFont typeface="Wingdings" panose="05000000000000000000" pitchFamily="2" charset="2"/>
              <a:buChar char="Ø"/>
            </a:pPr>
            <a:r>
              <a:rPr lang="de-CH" altLang="de-DE" sz="1400" b="1" dirty="0" err="1" smtClean="0">
                <a:solidFill>
                  <a:srgbClr val="7BA93E"/>
                </a:solidFill>
              </a:rPr>
              <a:t>L’efficacité</a:t>
            </a:r>
            <a:r>
              <a:rPr lang="de-CH" altLang="de-DE" sz="1400" b="1" dirty="0" smtClean="0">
                <a:solidFill>
                  <a:srgbClr val="7BA93E"/>
                </a:solidFill>
              </a:rPr>
              <a:t> et les </a:t>
            </a:r>
            <a:r>
              <a:rPr lang="de-CH" altLang="de-DE" sz="1400" b="1" dirty="0" err="1" smtClean="0">
                <a:solidFill>
                  <a:srgbClr val="7BA93E"/>
                </a:solidFill>
              </a:rPr>
              <a:t>effets</a:t>
            </a:r>
            <a:r>
              <a:rPr lang="de-CH" altLang="de-DE" sz="1400" b="1" dirty="0" smtClean="0">
                <a:solidFill>
                  <a:srgbClr val="7BA93E"/>
                </a:solidFill>
              </a:rPr>
              <a:t> </a:t>
            </a:r>
            <a:r>
              <a:rPr lang="de-CH" altLang="de-DE" sz="1400" b="1" dirty="0" err="1" smtClean="0">
                <a:solidFill>
                  <a:srgbClr val="7BA93E"/>
                </a:solidFill>
              </a:rPr>
              <a:t>sur</a:t>
            </a:r>
            <a:r>
              <a:rPr lang="de-CH" altLang="de-DE" sz="1400" b="1" dirty="0" smtClean="0">
                <a:solidFill>
                  <a:srgbClr val="7BA93E"/>
                </a:solidFill>
              </a:rPr>
              <a:t> la </a:t>
            </a:r>
            <a:r>
              <a:rPr lang="de-CH" altLang="de-DE" sz="1400" b="1" dirty="0" err="1" smtClean="0">
                <a:solidFill>
                  <a:srgbClr val="7BA93E"/>
                </a:solidFill>
              </a:rPr>
              <a:t>santé</a:t>
            </a:r>
            <a:r>
              <a:rPr lang="de-CH" altLang="de-DE" sz="1400" b="1" dirty="0" smtClean="0">
                <a:solidFill>
                  <a:srgbClr val="7BA93E"/>
                </a:solidFill>
              </a:rPr>
              <a:t> </a:t>
            </a:r>
            <a:r>
              <a:rPr lang="de-CH" altLang="de-DE" sz="1400" b="1" dirty="0" err="1">
                <a:solidFill>
                  <a:srgbClr val="7BA93E"/>
                </a:solidFill>
              </a:rPr>
              <a:t>n</a:t>
            </a:r>
            <a:r>
              <a:rPr lang="de-CH" altLang="de-DE" sz="1400" b="1" dirty="0" err="1" smtClean="0">
                <a:solidFill>
                  <a:srgbClr val="7BA93E"/>
                </a:solidFill>
              </a:rPr>
              <a:t>’ont</a:t>
            </a:r>
            <a:r>
              <a:rPr lang="de-CH" altLang="de-DE" sz="1400" b="1" dirty="0" smtClean="0">
                <a:solidFill>
                  <a:srgbClr val="7BA93E"/>
                </a:solidFill>
              </a:rPr>
              <a:t> </a:t>
            </a:r>
            <a:r>
              <a:rPr lang="de-CH" altLang="de-DE" sz="1400" b="1" dirty="0" err="1" smtClean="0">
                <a:solidFill>
                  <a:srgbClr val="7BA93E"/>
                </a:solidFill>
              </a:rPr>
              <a:t>pas</a:t>
            </a:r>
            <a:r>
              <a:rPr lang="de-CH" altLang="de-DE" sz="1400" b="1" dirty="0" smtClean="0">
                <a:solidFill>
                  <a:srgbClr val="7BA93E"/>
                </a:solidFill>
              </a:rPr>
              <a:t> </a:t>
            </a:r>
            <a:r>
              <a:rPr lang="de-CH" altLang="de-DE" sz="1400" b="1" dirty="0" err="1" smtClean="0">
                <a:solidFill>
                  <a:srgbClr val="7BA93E"/>
                </a:solidFill>
              </a:rPr>
              <a:t>encore</a:t>
            </a:r>
            <a:r>
              <a:rPr lang="de-CH" altLang="de-DE" sz="1400" b="1" dirty="0" smtClean="0">
                <a:solidFill>
                  <a:srgbClr val="7BA93E"/>
                </a:solidFill>
              </a:rPr>
              <a:t> </a:t>
            </a:r>
            <a:r>
              <a:rPr lang="de-CH" altLang="de-DE" sz="1400" b="1" dirty="0" err="1" smtClean="0">
                <a:solidFill>
                  <a:srgbClr val="7BA93E"/>
                </a:solidFill>
              </a:rPr>
              <a:t>été</a:t>
            </a:r>
            <a:r>
              <a:rPr lang="de-CH" altLang="de-DE" sz="1400" b="1" dirty="0" smtClean="0">
                <a:solidFill>
                  <a:srgbClr val="7BA93E"/>
                </a:solidFill>
              </a:rPr>
              <a:t> </a:t>
            </a:r>
            <a:r>
              <a:rPr lang="de-CH" altLang="de-DE" sz="1400" b="1" dirty="0" err="1" smtClean="0">
                <a:solidFill>
                  <a:srgbClr val="7BA93E"/>
                </a:solidFill>
              </a:rPr>
              <a:t>évalués</a:t>
            </a:r>
            <a:r>
              <a:rPr lang="de-CH" altLang="de-DE" sz="1400" b="1" dirty="0" smtClean="0">
                <a:solidFill>
                  <a:srgbClr val="7BA93E"/>
                </a:solidFill>
              </a:rPr>
              <a:t>.</a:t>
            </a:r>
          </a:p>
          <a:p>
            <a:pPr marL="309563" indent="-285750" eaLnBrk="1" hangingPunct="1">
              <a:buFont typeface="Wingdings" panose="05000000000000000000" pitchFamily="2" charset="2"/>
              <a:buChar char="Ø"/>
            </a:pPr>
            <a:endParaRPr lang="de-CH" altLang="de-DE" sz="1400" b="1" dirty="0" smtClean="0">
              <a:solidFill>
                <a:srgbClr val="7BA93E"/>
              </a:solidFill>
            </a:endParaRPr>
          </a:p>
          <a:p>
            <a:pPr marL="309563" indent="-285750" eaLnBrk="1" hangingPunct="1">
              <a:buFont typeface="Wingdings" panose="05000000000000000000" pitchFamily="2" charset="2"/>
              <a:buChar char="Ø"/>
            </a:pPr>
            <a:r>
              <a:rPr lang="de-CH" altLang="de-DE" sz="1400" b="1" dirty="0" err="1" smtClean="0">
                <a:solidFill>
                  <a:srgbClr val="7BA93E"/>
                </a:solidFill>
              </a:rPr>
              <a:t>L’efficacité</a:t>
            </a:r>
            <a:r>
              <a:rPr lang="de-CH" altLang="de-DE" sz="1400" b="1" dirty="0" smtClean="0">
                <a:solidFill>
                  <a:srgbClr val="7BA93E"/>
                </a:solidFill>
              </a:rPr>
              <a:t> </a:t>
            </a:r>
            <a:r>
              <a:rPr lang="de-CH" altLang="de-DE" sz="1400" b="1" dirty="0" err="1" smtClean="0">
                <a:solidFill>
                  <a:srgbClr val="7BA93E"/>
                </a:solidFill>
              </a:rPr>
              <a:t>pour</a:t>
            </a:r>
            <a:r>
              <a:rPr lang="de-CH" altLang="de-DE" sz="1400" b="1" dirty="0" smtClean="0">
                <a:solidFill>
                  <a:srgbClr val="7BA93E"/>
                </a:solidFill>
              </a:rPr>
              <a:t> </a:t>
            </a:r>
            <a:r>
              <a:rPr lang="de-CH" altLang="de-DE" sz="1400" b="1" dirty="0" err="1" smtClean="0">
                <a:solidFill>
                  <a:srgbClr val="7BA93E"/>
                </a:solidFill>
              </a:rPr>
              <a:t>l’</a:t>
            </a:r>
            <a:r>
              <a:rPr lang="de-CH" altLang="de-DE" sz="1400" b="1" dirty="0" err="1">
                <a:solidFill>
                  <a:srgbClr val="7BA93E"/>
                </a:solidFill>
              </a:rPr>
              <a:t>a</a:t>
            </a:r>
            <a:r>
              <a:rPr lang="de-CH" altLang="de-DE" sz="1400" b="1" dirty="0" err="1" smtClean="0">
                <a:solidFill>
                  <a:srgbClr val="7BA93E"/>
                </a:solidFill>
              </a:rPr>
              <a:t>ide</a:t>
            </a:r>
            <a:r>
              <a:rPr lang="de-CH" altLang="de-DE" sz="1400" b="1" dirty="0" smtClean="0">
                <a:solidFill>
                  <a:srgbClr val="7BA93E"/>
                </a:solidFill>
              </a:rPr>
              <a:t> à </a:t>
            </a:r>
            <a:r>
              <a:rPr lang="de-CH" altLang="de-DE" sz="1400" b="1" dirty="0" err="1" smtClean="0">
                <a:solidFill>
                  <a:srgbClr val="7BA93E"/>
                </a:solidFill>
              </a:rPr>
              <a:t>l’arrêt</a:t>
            </a:r>
            <a:r>
              <a:rPr lang="de-CH" altLang="de-DE" sz="1400" b="1" dirty="0" smtClean="0">
                <a:solidFill>
                  <a:srgbClr val="7BA93E"/>
                </a:solidFill>
              </a:rPr>
              <a:t> </a:t>
            </a:r>
            <a:r>
              <a:rPr lang="de-CH" altLang="de-DE" sz="1400" b="1" dirty="0" err="1" smtClean="0">
                <a:solidFill>
                  <a:srgbClr val="7BA93E"/>
                </a:solidFill>
              </a:rPr>
              <a:t>n’est</a:t>
            </a:r>
            <a:r>
              <a:rPr lang="de-CH" altLang="de-DE" sz="1400" b="1" dirty="0" smtClean="0">
                <a:solidFill>
                  <a:srgbClr val="7BA93E"/>
                </a:solidFill>
              </a:rPr>
              <a:t> </a:t>
            </a:r>
            <a:r>
              <a:rPr lang="de-CH" altLang="de-DE" sz="1400" b="1" dirty="0" err="1" smtClean="0">
                <a:solidFill>
                  <a:srgbClr val="7BA93E"/>
                </a:solidFill>
              </a:rPr>
              <a:t>pas</a:t>
            </a:r>
            <a:r>
              <a:rPr lang="de-CH" altLang="de-DE" sz="1400" b="1" dirty="0" smtClean="0">
                <a:solidFill>
                  <a:srgbClr val="7BA93E"/>
                </a:solidFill>
              </a:rPr>
              <a:t> </a:t>
            </a:r>
            <a:r>
              <a:rPr lang="de-CH" altLang="de-DE" sz="1400" b="1" dirty="0" err="1" smtClean="0">
                <a:solidFill>
                  <a:srgbClr val="7BA93E"/>
                </a:solidFill>
              </a:rPr>
              <a:t>prouvée</a:t>
            </a:r>
            <a:r>
              <a:rPr lang="de-CH" altLang="de-DE" sz="1400" b="1" dirty="0" smtClean="0">
                <a:solidFill>
                  <a:srgbClr val="7BA93E"/>
                </a:solidFill>
              </a:rPr>
              <a:t>.</a:t>
            </a:r>
            <a:endParaRPr lang="de-CH" altLang="de-DE" sz="1400" b="1" dirty="0">
              <a:solidFill>
                <a:srgbClr val="7BA93E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486530" y="4584030"/>
            <a:ext cx="26138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b="1" dirty="0" smtClean="0">
                <a:solidFill>
                  <a:srgbClr val="6B74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batterie</a:t>
            </a:r>
          </a:p>
          <a:p>
            <a:r>
              <a:rPr lang="fr-CH" sz="1600" b="1" dirty="0" smtClean="0">
                <a:solidFill>
                  <a:srgbClr val="6B74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atomiseur</a:t>
            </a:r>
          </a:p>
          <a:p>
            <a:r>
              <a:rPr lang="fr-CH" sz="1600" b="1" dirty="0" smtClean="0">
                <a:solidFill>
                  <a:srgbClr val="6B74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cartouche de liquide </a:t>
            </a:r>
          </a:p>
          <a:p>
            <a:r>
              <a:rPr lang="fr-CH" sz="1600" b="1" dirty="0" smtClean="0">
                <a:solidFill>
                  <a:srgbClr val="6B74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e-cigarette</a:t>
            </a:r>
            <a:endParaRPr lang="fr-CH" sz="1600" b="1" dirty="0">
              <a:solidFill>
                <a:srgbClr val="6B74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 rot="20148129">
            <a:off x="4411886" y="2021730"/>
            <a:ext cx="2027863" cy="405944"/>
          </a:xfrm>
          <a:prstGeom prst="roundRect">
            <a:avLst/>
          </a:prstGeom>
          <a:gradFill>
            <a:gsLst>
              <a:gs pos="0">
                <a:srgbClr val="7BA93E"/>
              </a:gs>
              <a:gs pos="100000">
                <a:srgbClr val="ADC94B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Prudence!</a:t>
            </a:r>
            <a:endParaRPr lang="fr-CH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09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Modèle par défaut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6B7479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9B9BFE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dèle par défaut">
  <a:themeElements>
    <a:clrScheme name="Personnalisé 2">
      <a:dk1>
        <a:srgbClr val="000000"/>
      </a:dk1>
      <a:lt1>
        <a:srgbClr val="FFFFFF"/>
      </a:lt1>
      <a:dk2>
        <a:srgbClr val="000000"/>
      </a:dk2>
      <a:lt2>
        <a:srgbClr val="6B7479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9B9BFE"/>
      </a:hlink>
      <a:folHlink>
        <a:srgbClr val="9B9BFE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1311</Words>
  <Application>Microsoft Office PowerPoint</Application>
  <PresentationFormat>Affichage à l'écran (4:3)</PresentationFormat>
  <Paragraphs>165</Paragraphs>
  <Slides>22</Slides>
  <Notes>16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4" baseType="lpstr">
      <vt:lpstr>MS Gothic</vt:lpstr>
      <vt:lpstr>MS PGothic</vt:lpstr>
      <vt:lpstr>MS PGothic</vt:lpstr>
      <vt:lpstr>Arial</vt:lpstr>
      <vt:lpstr>Calibri</vt:lpstr>
      <vt:lpstr>Century Schoolbook</vt:lpstr>
      <vt:lpstr>Times New Roman</vt:lpstr>
      <vt:lpstr>Verdana</vt:lpstr>
      <vt:lpstr>Wingdings</vt:lpstr>
      <vt:lpstr>Modèle par défaut</vt:lpstr>
      <vt:lpstr>1_Modèle par défaut</vt:lpstr>
      <vt:lpstr>Acrobat Document</vt:lpstr>
      <vt:lpstr>Présentation PowerPoint</vt:lpstr>
      <vt:lpstr>TabaQUIZ  8h</vt:lpstr>
      <vt:lpstr>Tabaquiz 8H</vt:lpstr>
      <vt:lpstr>Tabaquiz 8h</vt:lpstr>
      <vt:lpstr>Tabaquiz 8h</vt:lpstr>
      <vt:lpstr>Tabaquiz 8h</vt:lpstr>
      <vt:lpstr>Tabaquiz 8h</vt:lpstr>
      <vt:lpstr>Tabaquiz 8h</vt:lpstr>
      <vt:lpstr> TABAQUIZ 8h</vt:lpstr>
      <vt:lpstr>Présentation PowerPoint</vt:lpstr>
      <vt:lpstr>Quiz Tabac 8H</vt:lpstr>
      <vt:lpstr>Quiz Tabac 8H</vt:lpstr>
      <vt:lpstr>Tabaquiz 8h</vt:lpstr>
      <vt:lpstr>Tabaquiz 8h</vt:lpstr>
      <vt:lpstr>Tabaquiz 8h</vt:lpstr>
      <vt:lpstr>Tabaquiz 8h</vt:lpstr>
      <vt:lpstr>Tabaquiz 8h</vt:lpstr>
      <vt:lpstr>Tabaquiz 8h</vt:lpstr>
      <vt:lpstr>Tabaquiz 8h</vt:lpstr>
      <vt:lpstr>Tabaquiz 8h</vt:lpstr>
      <vt:lpstr>Tabaquiz 8h</vt:lpstr>
      <vt:lpstr>Tabaquiz 8h</vt:lpstr>
    </vt:vector>
  </TitlesOfParts>
  <Company>Ligues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mc</dc:creator>
  <cp:lastModifiedBy>Joris Anne</cp:lastModifiedBy>
  <cp:revision>789</cp:revision>
  <dcterms:created xsi:type="dcterms:W3CDTF">2012-09-12T16:12:48Z</dcterms:created>
  <dcterms:modified xsi:type="dcterms:W3CDTF">2022-10-11T10:22:33Z</dcterms:modified>
</cp:coreProperties>
</file>